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9" r:id="rId4"/>
    <p:sldId id="270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99" r:id="rId14"/>
    <p:sldId id="297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98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300" r:id="rId34"/>
    <p:sldId id="301" r:id="rId35"/>
    <p:sldId id="262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990000"/>
    <a:srgbClr val="B7534F"/>
    <a:srgbClr val="FF0000"/>
    <a:srgbClr val="FF3399"/>
    <a:srgbClr val="CC0066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19" autoAdjust="0"/>
    <p:restoredTop sz="90566" autoAdjust="0"/>
  </p:normalViewPr>
  <p:slideViewPr>
    <p:cSldViewPr>
      <p:cViewPr varScale="1">
        <p:scale>
          <a:sx n="109" d="100"/>
          <a:sy n="109" d="100"/>
        </p:scale>
        <p:origin x="510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3B6F4-1B1C-4ABD-BE48-9784C0FABBB5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D8D71-08CD-4060-9CAD-9A2D8A11A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86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D8D71-08CD-4060-9CAD-9A2D8A11A8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196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소셜 로그인 연동 과정에서 문서들 용어 너무 어렵고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F53D3-8C66-47ED-A0B6-5B7FC0BB8D1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380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F53D3-8C66-47ED-A0B6-5B7FC0BB8D1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391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F53D3-8C66-47ED-A0B6-5B7FC0BB8D1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138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F53D3-8C66-47ED-A0B6-5B7FC0BB8D1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48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F53D3-8C66-47ED-A0B6-5B7FC0BB8D1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753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BA34-EB4B-401E-AC50-E29046E45641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5F22-2E32-4DBA-8A31-39A994AE904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BA34-EB4B-401E-AC50-E29046E45641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5F22-2E32-4DBA-8A31-39A994AE904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BA34-EB4B-401E-AC50-E29046E45641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5F22-2E32-4DBA-8A31-39A994AE904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BA34-EB4B-401E-AC50-E29046E45641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5F22-2E32-4DBA-8A31-39A994AE904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BA34-EB4B-401E-AC50-E29046E45641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5F22-2E32-4DBA-8A31-39A994AE904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BA34-EB4B-401E-AC50-E29046E45641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5F22-2E32-4DBA-8A31-39A994AE904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BA34-EB4B-401E-AC50-E29046E45641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5F22-2E32-4DBA-8A31-39A994AE904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BA34-EB4B-401E-AC50-E29046E45641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5F22-2E32-4DBA-8A31-39A994AE904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BA34-EB4B-401E-AC50-E29046E45641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5F22-2E32-4DBA-8A31-39A994AE904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BA34-EB4B-401E-AC50-E29046E45641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5F22-2E32-4DBA-8A31-39A994AE904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BA34-EB4B-401E-AC50-E29046E45641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5F22-2E32-4DBA-8A31-39A994AE904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9BA34-EB4B-401E-AC50-E29046E45641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F5F22-2E32-4DBA-8A31-39A994AE904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이지민\Downloads\악우전신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615" y="352831"/>
            <a:ext cx="3485255" cy="6505169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48136" y="2092338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최종발표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밋앤그릿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38856" y="2071678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사랑이 넘치는</a:t>
            </a:r>
          </a:p>
        </p:txBody>
      </p:sp>
      <p:sp>
        <p:nvSpPr>
          <p:cNvPr id="5" name="하트[H] 9"/>
          <p:cNvSpPr/>
          <p:nvPr/>
        </p:nvSpPr>
        <p:spPr>
          <a:xfrm rot="1716625">
            <a:off x="10051715" y="2351989"/>
            <a:ext cx="279463" cy="274385"/>
          </a:xfrm>
          <a:prstGeom prst="heart">
            <a:avLst/>
          </a:prstGeom>
          <a:solidFill>
            <a:srgbClr val="EB5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6" name="하트[H] 9"/>
          <p:cNvSpPr/>
          <p:nvPr/>
        </p:nvSpPr>
        <p:spPr>
          <a:xfrm>
            <a:off x="6180686" y="2154435"/>
            <a:ext cx="219048" cy="234596"/>
          </a:xfrm>
          <a:prstGeom prst="heart">
            <a:avLst/>
          </a:prstGeom>
          <a:solidFill>
            <a:srgbClr val="EB5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7" name="하트[H] 9"/>
          <p:cNvSpPr/>
          <p:nvPr/>
        </p:nvSpPr>
        <p:spPr>
          <a:xfrm>
            <a:off x="9593994" y="2605096"/>
            <a:ext cx="436559" cy="428627"/>
          </a:xfrm>
          <a:prstGeom prst="heart">
            <a:avLst/>
          </a:prstGeom>
          <a:solidFill>
            <a:srgbClr val="EB5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6672064" y="4517684"/>
            <a:ext cx="4573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아형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성태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지원 민정 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형린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아영 지민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75E26C-1C37-DC46-B14A-7A35FF9BC6D3}"/>
              </a:ext>
            </a:extLst>
          </p:cNvPr>
          <p:cNvSpPr txBox="1"/>
          <p:nvPr/>
        </p:nvSpPr>
        <p:spPr>
          <a:xfrm>
            <a:off x="356746" y="142852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1. CMS </a:t>
            </a:r>
            <a:r>
              <a:rPr lang="ko-KR" altLang="en-US" sz="2000" dirty="0">
                <a:solidFill>
                  <a:srgbClr val="FF0000"/>
                </a:solidFill>
              </a:rPr>
              <a:t>서버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DA58B4-D044-124C-95FA-D094CEDD0201}"/>
              </a:ext>
            </a:extLst>
          </p:cNvPr>
          <p:cNvSpPr/>
          <p:nvPr/>
        </p:nvSpPr>
        <p:spPr>
          <a:xfrm>
            <a:off x="356746" y="6500835"/>
            <a:ext cx="11478508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3E7064-0BDF-2B44-845A-1F9CD7F6609C}"/>
              </a:ext>
            </a:extLst>
          </p:cNvPr>
          <p:cNvSpPr/>
          <p:nvPr/>
        </p:nvSpPr>
        <p:spPr>
          <a:xfrm>
            <a:off x="3570864" y="342907"/>
            <a:ext cx="826439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F16C5A-CEF1-044D-A613-5F4251575B45}"/>
              </a:ext>
            </a:extLst>
          </p:cNvPr>
          <p:cNvSpPr txBox="1"/>
          <p:nvPr/>
        </p:nvSpPr>
        <p:spPr>
          <a:xfrm>
            <a:off x="1154874" y="722624"/>
            <a:ext cx="494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cs typeface="Helvetica" panose="020B0604020202020204" pitchFamily="34" charset="0"/>
              </a:rPr>
              <a:t>CMS Server </a:t>
            </a:r>
            <a:r>
              <a:rPr lang="ko-KR" altLang="en-US" sz="2400" b="1" dirty="0">
                <a:cs typeface="Helvetica" panose="020B0604020202020204" pitchFamily="34" charset="0"/>
              </a:rPr>
              <a:t>보수 </a:t>
            </a:r>
            <a:r>
              <a:rPr lang="en-US" altLang="ko-KR" sz="2400" b="1" dirty="0">
                <a:cs typeface="Helvetica" panose="020B0604020202020204" pitchFamily="34" charset="0"/>
              </a:rPr>
              <a:t>(4~5</a:t>
            </a:r>
            <a:r>
              <a:rPr lang="ko-KR" altLang="en-US" sz="2400" b="1" dirty="0">
                <a:cs typeface="Helvetica" panose="020B0604020202020204" pitchFamily="34" charset="0"/>
              </a:rPr>
              <a:t>주</a:t>
            </a:r>
            <a:r>
              <a:rPr lang="en-US" altLang="ko-KR" sz="2400" b="1" dirty="0">
                <a:cs typeface="Helvetica" panose="020B0604020202020204" pitchFamily="34" charset="0"/>
              </a:rPr>
              <a:t>)</a:t>
            </a:r>
            <a:r>
              <a:rPr lang="ko-KR" altLang="en-US" sz="2400" b="1" dirty="0"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CED515-F3FA-D54B-A519-5D51D37C028C}"/>
              </a:ext>
            </a:extLst>
          </p:cNvPr>
          <p:cNvSpPr txBox="1"/>
          <p:nvPr/>
        </p:nvSpPr>
        <p:spPr>
          <a:xfrm>
            <a:off x="3143672" y="5457615"/>
            <a:ext cx="5780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앱에서 웹으로 클라이언트가 바뀌면서 </a:t>
            </a:r>
            <a:r>
              <a:rPr kumimoji="1" lang="ko-KR" altLang="en-US" dirty="0" err="1"/>
              <a:t>푸시알림</a:t>
            </a:r>
            <a:r>
              <a:rPr kumimoji="1" lang="ko-KR" altLang="en-US" dirty="0"/>
              <a:t> 방식을 바꿈</a:t>
            </a:r>
            <a:endParaRPr kumimoji="1" lang="en-US" altLang="ko-KR" dirty="0"/>
          </a:p>
          <a:p>
            <a:r>
              <a:rPr kumimoji="1" lang="en-US" altLang="ko-KR" dirty="0"/>
              <a:t>FCM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Polling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웹에 </a:t>
            </a:r>
            <a:r>
              <a:rPr kumimoji="1" lang="ko-KR" altLang="en-US" dirty="0" err="1"/>
              <a:t>푸시알림이</a:t>
            </a:r>
            <a:r>
              <a:rPr kumimoji="1" lang="ko-KR" altLang="en-US" dirty="0"/>
              <a:t> 가는 것처럼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555845-94CE-C348-B5B2-3DDA7C19B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06" y="1159600"/>
            <a:ext cx="2553455" cy="1293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CB9932-72BE-2A48-A8D6-1D8AB79EC735}"/>
              </a:ext>
            </a:extLst>
          </p:cNvPr>
          <p:cNvSpPr txBox="1"/>
          <p:nvPr/>
        </p:nvSpPr>
        <p:spPr>
          <a:xfrm>
            <a:off x="5037326" y="2725118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대체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53B8C25-1911-F243-A6B5-FC927576C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794" y="1504726"/>
            <a:ext cx="4318000" cy="3556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C7FAD97-8BB6-924E-B364-D5D65EA839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906"/>
          <a:stretch/>
        </p:blipFill>
        <p:spPr>
          <a:xfrm>
            <a:off x="1936207" y="2240543"/>
            <a:ext cx="2000250" cy="242141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BA449AF-A798-B04D-BD02-316BF0FE0957}"/>
              </a:ext>
            </a:extLst>
          </p:cNvPr>
          <p:cNvCxnSpPr>
            <a:cxnSpLocks/>
          </p:cNvCxnSpPr>
          <p:nvPr/>
        </p:nvCxnSpPr>
        <p:spPr>
          <a:xfrm flipV="1">
            <a:off x="4146661" y="3147613"/>
            <a:ext cx="2385985" cy="62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48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75E26C-1C37-DC46-B14A-7A35FF9BC6D3}"/>
              </a:ext>
            </a:extLst>
          </p:cNvPr>
          <p:cNvSpPr txBox="1"/>
          <p:nvPr/>
        </p:nvSpPr>
        <p:spPr>
          <a:xfrm>
            <a:off x="356746" y="142852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1. CMS </a:t>
            </a:r>
            <a:r>
              <a:rPr lang="ko-KR" altLang="en-US" sz="2000" dirty="0">
                <a:solidFill>
                  <a:srgbClr val="FF0000"/>
                </a:solidFill>
              </a:rPr>
              <a:t>서버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DA58B4-D044-124C-95FA-D094CEDD0201}"/>
              </a:ext>
            </a:extLst>
          </p:cNvPr>
          <p:cNvSpPr/>
          <p:nvPr/>
        </p:nvSpPr>
        <p:spPr>
          <a:xfrm>
            <a:off x="356746" y="6500835"/>
            <a:ext cx="11478508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3E7064-0BDF-2B44-845A-1F9CD7F6609C}"/>
              </a:ext>
            </a:extLst>
          </p:cNvPr>
          <p:cNvSpPr/>
          <p:nvPr/>
        </p:nvSpPr>
        <p:spPr>
          <a:xfrm>
            <a:off x="3570864" y="342907"/>
            <a:ext cx="826439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F16C5A-CEF1-044D-A613-5F4251575B45}"/>
              </a:ext>
            </a:extLst>
          </p:cNvPr>
          <p:cNvSpPr txBox="1"/>
          <p:nvPr/>
        </p:nvSpPr>
        <p:spPr>
          <a:xfrm>
            <a:off x="1154874" y="722624"/>
            <a:ext cx="494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cs typeface="Helvetica" panose="020B0604020202020204" pitchFamily="34" charset="0"/>
              </a:rPr>
              <a:t>CMS Server </a:t>
            </a:r>
            <a:r>
              <a:rPr lang="ko-KR" altLang="en-US" sz="2400" b="1" dirty="0">
                <a:cs typeface="Helvetica" panose="020B0604020202020204" pitchFamily="34" charset="0"/>
              </a:rPr>
              <a:t>결과 </a:t>
            </a:r>
            <a:r>
              <a:rPr lang="en-US" altLang="ko-KR" sz="2400" b="1" dirty="0">
                <a:cs typeface="Helvetica" panose="020B0604020202020204" pitchFamily="34" charset="0"/>
              </a:rPr>
              <a:t>(6</a:t>
            </a:r>
            <a:r>
              <a:rPr lang="ko-KR" altLang="en-US" sz="2400" b="1" dirty="0">
                <a:cs typeface="Helvetica" panose="020B0604020202020204" pitchFamily="34" charset="0"/>
              </a:rPr>
              <a:t>주</a:t>
            </a:r>
            <a:r>
              <a:rPr lang="en-US" altLang="ko-KR" sz="2400" b="1" dirty="0">
                <a:cs typeface="Helvetica" panose="020B0604020202020204" pitchFamily="34" charset="0"/>
              </a:rPr>
              <a:t>)</a:t>
            </a:r>
            <a:r>
              <a:rPr lang="ko-KR" altLang="en-US" sz="2400" b="1" dirty="0"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CED515-F3FA-D54B-A519-5D51D37C028C}"/>
              </a:ext>
            </a:extLst>
          </p:cNvPr>
          <p:cNvSpPr txBox="1"/>
          <p:nvPr/>
        </p:nvSpPr>
        <p:spPr>
          <a:xfrm>
            <a:off x="3902699" y="5705173"/>
            <a:ext cx="426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/>
              <a:t>유니티</a:t>
            </a:r>
            <a:r>
              <a:rPr kumimoji="1" lang="ko-KR" altLang="en-US" dirty="0"/>
              <a:t> 클라이언트와의 통신도 성공하였다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54B4AB7-C2C9-2C46-AD81-280B52CCC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281" y="1513057"/>
            <a:ext cx="2249283" cy="40176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A927CF-B100-6C45-8DE4-1D234B53D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408" y="2282681"/>
            <a:ext cx="3251200" cy="2324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92" y="1513058"/>
            <a:ext cx="2259947" cy="40176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620" y="1516967"/>
            <a:ext cx="2257748" cy="401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1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75E26C-1C37-DC46-B14A-7A35FF9BC6D3}"/>
              </a:ext>
            </a:extLst>
          </p:cNvPr>
          <p:cNvSpPr txBox="1"/>
          <p:nvPr/>
        </p:nvSpPr>
        <p:spPr>
          <a:xfrm>
            <a:off x="356746" y="142852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1. CMS </a:t>
            </a:r>
            <a:r>
              <a:rPr lang="ko-KR" altLang="en-US" sz="2000" dirty="0">
                <a:solidFill>
                  <a:srgbClr val="FF0000"/>
                </a:solidFill>
              </a:rPr>
              <a:t>서버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DA58B4-D044-124C-95FA-D094CEDD0201}"/>
              </a:ext>
            </a:extLst>
          </p:cNvPr>
          <p:cNvSpPr/>
          <p:nvPr/>
        </p:nvSpPr>
        <p:spPr>
          <a:xfrm>
            <a:off x="356746" y="6500835"/>
            <a:ext cx="11478508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3E7064-0BDF-2B44-845A-1F9CD7F6609C}"/>
              </a:ext>
            </a:extLst>
          </p:cNvPr>
          <p:cNvSpPr/>
          <p:nvPr/>
        </p:nvSpPr>
        <p:spPr>
          <a:xfrm>
            <a:off x="3570864" y="342907"/>
            <a:ext cx="826439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F16C5A-CEF1-044D-A613-5F4251575B45}"/>
              </a:ext>
            </a:extLst>
          </p:cNvPr>
          <p:cNvSpPr txBox="1"/>
          <p:nvPr/>
        </p:nvSpPr>
        <p:spPr>
          <a:xfrm>
            <a:off x="1154874" y="722624"/>
            <a:ext cx="494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cs typeface="Helvetica" panose="020B0604020202020204" pitchFamily="34" charset="0"/>
              </a:rPr>
              <a:t>CMS Server </a:t>
            </a:r>
            <a:r>
              <a:rPr lang="ko-KR" altLang="en-US" sz="2400" b="1" dirty="0">
                <a:cs typeface="Helvetica" panose="020B0604020202020204" pitchFamily="34" charset="0"/>
              </a:rPr>
              <a:t>결과 </a:t>
            </a:r>
            <a:r>
              <a:rPr lang="en-US" altLang="ko-KR" sz="2400" b="1" dirty="0">
                <a:cs typeface="Helvetica" panose="020B0604020202020204" pitchFamily="34" charset="0"/>
              </a:rPr>
              <a:t>(6</a:t>
            </a:r>
            <a:r>
              <a:rPr lang="ko-KR" altLang="en-US" sz="2400" b="1" dirty="0">
                <a:cs typeface="Helvetica" panose="020B0604020202020204" pitchFamily="34" charset="0"/>
              </a:rPr>
              <a:t>주</a:t>
            </a:r>
            <a:r>
              <a:rPr lang="en-US" altLang="ko-KR" sz="2400" b="1" dirty="0">
                <a:cs typeface="Helvetica" panose="020B0604020202020204" pitchFamily="34" charset="0"/>
              </a:rPr>
              <a:t>)</a:t>
            </a:r>
            <a:r>
              <a:rPr lang="ko-KR" altLang="en-US" sz="2400" b="1" dirty="0">
                <a:cs typeface="Helvetica" panose="020B0604020202020204" pitchFamily="34" charset="0"/>
              </a:rPr>
              <a:t> 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4A1F5AD-1326-4641-94FA-7B695FDD6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449" y="1700808"/>
            <a:ext cx="6007100" cy="30861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FC12853-647B-FE48-91C6-857C17D100FF}"/>
              </a:ext>
            </a:extLst>
          </p:cNvPr>
          <p:cNvSpPr txBox="1"/>
          <p:nvPr/>
        </p:nvSpPr>
        <p:spPr>
          <a:xfrm>
            <a:off x="4624288" y="5274539"/>
            <a:ext cx="29434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CMS Server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TPS </a:t>
            </a:r>
            <a:r>
              <a:rPr kumimoji="1" lang="ko-KR" altLang="en-US" dirty="0"/>
              <a:t>그래프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algn="ctr"/>
            <a:r>
              <a:rPr kumimoji="1" lang="en-US" altLang="ko-KR" sz="1200" dirty="0"/>
              <a:t>….</a:t>
            </a:r>
            <a:r>
              <a:rPr kumimoji="1" lang="ko-KR" altLang="en-US" sz="1200" dirty="0"/>
              <a:t>이하 생략</a:t>
            </a:r>
            <a:r>
              <a:rPr kumimoji="1" lang="en-US" altLang="ko-KR" sz="1200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62940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75E26C-1C37-DC46-B14A-7A35FF9BC6D3}"/>
              </a:ext>
            </a:extLst>
          </p:cNvPr>
          <p:cNvSpPr txBox="1"/>
          <p:nvPr/>
        </p:nvSpPr>
        <p:spPr>
          <a:xfrm>
            <a:off x="356746" y="142852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1. CMS </a:t>
            </a:r>
            <a:r>
              <a:rPr lang="ko-KR" altLang="en-US" sz="2000" dirty="0">
                <a:solidFill>
                  <a:srgbClr val="FF0000"/>
                </a:solidFill>
              </a:rPr>
              <a:t>서버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DA58B4-D044-124C-95FA-D094CEDD0201}"/>
              </a:ext>
            </a:extLst>
          </p:cNvPr>
          <p:cNvSpPr/>
          <p:nvPr/>
        </p:nvSpPr>
        <p:spPr>
          <a:xfrm>
            <a:off x="356746" y="6500835"/>
            <a:ext cx="11478508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3E7064-0BDF-2B44-845A-1F9CD7F6609C}"/>
              </a:ext>
            </a:extLst>
          </p:cNvPr>
          <p:cNvSpPr/>
          <p:nvPr/>
        </p:nvSpPr>
        <p:spPr>
          <a:xfrm>
            <a:off x="3570864" y="342907"/>
            <a:ext cx="826439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16C5A-CEF1-044D-A613-5F4251575B45}"/>
              </a:ext>
            </a:extLst>
          </p:cNvPr>
          <p:cNvSpPr txBox="1"/>
          <p:nvPr/>
        </p:nvSpPr>
        <p:spPr>
          <a:xfrm>
            <a:off x="1154875" y="722624"/>
            <a:ext cx="2060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cs typeface="Helvetica" panose="020B0604020202020204" pitchFamily="34" charset="0"/>
              </a:rPr>
              <a:t>시연 영상</a:t>
            </a:r>
            <a:endParaRPr lang="ko-KR" altLang="en-US" sz="2400" b="1" dirty="0">
              <a:cs typeface="Helvetica" panose="020B0604020202020204" pitchFamily="34" charset="0"/>
            </a:endParaRPr>
          </a:p>
        </p:txBody>
      </p:sp>
      <p:pic>
        <p:nvPicPr>
          <p:cNvPr id="7" name="CMServer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7808" y="542962"/>
            <a:ext cx="3096344" cy="550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75E26C-1C37-DC46-B14A-7A35FF9BC6D3}"/>
              </a:ext>
            </a:extLst>
          </p:cNvPr>
          <p:cNvSpPr txBox="1"/>
          <p:nvPr/>
        </p:nvSpPr>
        <p:spPr>
          <a:xfrm>
            <a:off x="356746" y="142852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1. CMS </a:t>
            </a:r>
            <a:r>
              <a:rPr lang="ko-KR" altLang="en-US" sz="2000" dirty="0">
                <a:solidFill>
                  <a:srgbClr val="FF0000"/>
                </a:solidFill>
              </a:rPr>
              <a:t>서버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DA58B4-D044-124C-95FA-D094CEDD0201}"/>
              </a:ext>
            </a:extLst>
          </p:cNvPr>
          <p:cNvSpPr/>
          <p:nvPr/>
        </p:nvSpPr>
        <p:spPr>
          <a:xfrm>
            <a:off x="356746" y="6500835"/>
            <a:ext cx="11478508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3E7064-0BDF-2B44-845A-1F9CD7F6609C}"/>
              </a:ext>
            </a:extLst>
          </p:cNvPr>
          <p:cNvSpPr/>
          <p:nvPr/>
        </p:nvSpPr>
        <p:spPr>
          <a:xfrm>
            <a:off x="3570864" y="342907"/>
            <a:ext cx="826439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5" name="CMSServ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400" y="1340768"/>
            <a:ext cx="73152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F16C5A-CEF1-044D-A613-5F4251575B45}"/>
              </a:ext>
            </a:extLst>
          </p:cNvPr>
          <p:cNvSpPr txBox="1"/>
          <p:nvPr/>
        </p:nvSpPr>
        <p:spPr>
          <a:xfrm>
            <a:off x="1154875" y="722624"/>
            <a:ext cx="2060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cs typeface="Helvetica" panose="020B0604020202020204" pitchFamily="34" charset="0"/>
              </a:rPr>
              <a:t>시연 영상</a:t>
            </a:r>
            <a:endParaRPr lang="ko-KR" altLang="en-US" sz="2400" b="1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38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434077-99F0-4372-BBFE-04AF71ADAAAD}"/>
              </a:ext>
            </a:extLst>
          </p:cNvPr>
          <p:cNvSpPr/>
          <p:nvPr/>
        </p:nvSpPr>
        <p:spPr>
          <a:xfrm>
            <a:off x="356746" y="6500835"/>
            <a:ext cx="11478508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18C866-108C-4DF0-8A2B-2BDB35728F70}"/>
              </a:ext>
            </a:extLst>
          </p:cNvPr>
          <p:cNvSpPr/>
          <p:nvPr/>
        </p:nvSpPr>
        <p:spPr>
          <a:xfrm>
            <a:off x="3570864" y="342907"/>
            <a:ext cx="826439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C0248-D134-4AF1-9F6B-9EFF61E369C0}"/>
              </a:ext>
            </a:extLst>
          </p:cNvPr>
          <p:cNvSpPr txBox="1"/>
          <p:nvPr/>
        </p:nvSpPr>
        <p:spPr>
          <a:xfrm>
            <a:off x="1564552" y="772861"/>
            <a:ext cx="7205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1~2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 서버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…?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그거 그냥 하면 되는 거 아니야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?!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53F410-0E0A-44AD-8303-EB307C7E0DA4}"/>
              </a:ext>
            </a:extLst>
          </p:cNvPr>
          <p:cNvSpPr/>
          <p:nvPr/>
        </p:nvSpPr>
        <p:spPr>
          <a:xfrm>
            <a:off x="356746" y="783186"/>
            <a:ext cx="1200962" cy="4358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17D2F2-A841-4673-8ED7-F4496B0CF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961" y="1325698"/>
            <a:ext cx="6260376" cy="47594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6746" y="142852"/>
            <a:ext cx="2839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2</a:t>
            </a:r>
            <a:r>
              <a:rPr lang="en-US" altLang="ko-KR" sz="2000" dirty="0" smtClean="0">
                <a:solidFill>
                  <a:srgbClr val="FF0000"/>
                </a:solidFill>
              </a:rPr>
              <a:t>. Membership Server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1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434077-99F0-4372-BBFE-04AF71ADAAAD}"/>
              </a:ext>
            </a:extLst>
          </p:cNvPr>
          <p:cNvSpPr/>
          <p:nvPr/>
        </p:nvSpPr>
        <p:spPr>
          <a:xfrm>
            <a:off x="356746" y="6500835"/>
            <a:ext cx="11478508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18C866-108C-4DF0-8A2B-2BDB35728F70}"/>
              </a:ext>
            </a:extLst>
          </p:cNvPr>
          <p:cNvSpPr/>
          <p:nvPr/>
        </p:nvSpPr>
        <p:spPr>
          <a:xfrm>
            <a:off x="3570864" y="342907"/>
            <a:ext cx="826439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C0248-D134-4AF1-9F6B-9EFF61E369C0}"/>
              </a:ext>
            </a:extLst>
          </p:cNvPr>
          <p:cNvSpPr txBox="1"/>
          <p:nvPr/>
        </p:nvSpPr>
        <p:spPr>
          <a:xfrm>
            <a:off x="1564552" y="772861"/>
            <a:ext cx="7205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1~2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 서버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…?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그거 그냥 하면 되는 거 아니야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?!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53F410-0E0A-44AD-8303-EB307C7E0DA4}"/>
              </a:ext>
            </a:extLst>
          </p:cNvPr>
          <p:cNvSpPr/>
          <p:nvPr/>
        </p:nvSpPr>
        <p:spPr>
          <a:xfrm>
            <a:off x="356746" y="783186"/>
            <a:ext cx="1200962" cy="4358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3A938-BB88-4AED-A8B4-FF03FB8CFCE5}"/>
              </a:ext>
            </a:extLst>
          </p:cNvPr>
          <p:cNvSpPr txBox="1"/>
          <p:nvPr/>
        </p:nvSpPr>
        <p:spPr>
          <a:xfrm>
            <a:off x="2951990" y="3178544"/>
            <a:ext cx="2496196" cy="46166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Authentication?</a:t>
            </a:r>
            <a:endParaRPr lang="ko-KR" altLang="en-US" sz="2400" dirty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079F50-3D4C-43B6-87AF-0780A9D4612C}"/>
              </a:ext>
            </a:extLst>
          </p:cNvPr>
          <p:cNvSpPr txBox="1"/>
          <p:nvPr/>
        </p:nvSpPr>
        <p:spPr>
          <a:xfrm>
            <a:off x="4869107" y="5881662"/>
            <a:ext cx="1192955" cy="46166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오잉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…?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F37C57-3CB2-4F87-BC2B-ED66C270DA9C}"/>
              </a:ext>
            </a:extLst>
          </p:cNvPr>
          <p:cNvSpPr txBox="1"/>
          <p:nvPr/>
        </p:nvSpPr>
        <p:spPr>
          <a:xfrm>
            <a:off x="6625688" y="3703893"/>
            <a:ext cx="2569871" cy="46166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Security?</a:t>
            </a:r>
            <a:endParaRPr lang="ko-KR" altLang="en-US" sz="2400" dirty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32F508-2C12-43C3-AB8D-8706DE652013}"/>
              </a:ext>
            </a:extLst>
          </p:cNvPr>
          <p:cNvSpPr txBox="1"/>
          <p:nvPr/>
        </p:nvSpPr>
        <p:spPr>
          <a:xfrm>
            <a:off x="7079480" y="2498377"/>
            <a:ext cx="981359" cy="46166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JWT?</a:t>
            </a:r>
            <a:endParaRPr lang="ko-KR" altLang="en-US" sz="2400" dirty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CD8989-E621-43EE-A25D-E5EBE7EE30CD}"/>
              </a:ext>
            </a:extLst>
          </p:cNvPr>
          <p:cNvSpPr txBox="1"/>
          <p:nvPr/>
        </p:nvSpPr>
        <p:spPr>
          <a:xfrm>
            <a:off x="2088772" y="4161785"/>
            <a:ext cx="3880999" cy="46166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Session? Token? Cookie? </a:t>
            </a:r>
            <a:endParaRPr lang="ko-KR" altLang="en-US" sz="2400" dirty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22D610-FF7B-4785-A562-31340ECF1660}"/>
              </a:ext>
            </a:extLst>
          </p:cNvPr>
          <p:cNvSpPr txBox="1"/>
          <p:nvPr/>
        </p:nvSpPr>
        <p:spPr>
          <a:xfrm>
            <a:off x="6063002" y="4702556"/>
            <a:ext cx="3695242" cy="46166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Rest API/ MSA</a:t>
            </a:r>
            <a:r>
              <a:rPr lang="ko-KR" altLang="en-US" sz="24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에서 인증</a:t>
            </a:r>
            <a:r>
              <a:rPr lang="en-US" altLang="ko-KR" sz="24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400" dirty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2CD7AD6-B01E-463B-9001-CDACB465925E}"/>
              </a:ext>
            </a:extLst>
          </p:cNvPr>
          <p:cNvSpPr txBox="1"/>
          <p:nvPr/>
        </p:nvSpPr>
        <p:spPr>
          <a:xfrm>
            <a:off x="3879698" y="1974967"/>
            <a:ext cx="2400016" cy="46166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Authorization?</a:t>
            </a:r>
            <a:endParaRPr lang="ko-KR" altLang="en-US" sz="2400" dirty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3570C2-B711-4740-B4DA-E2DCFF026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78"/>
          <a:stretch/>
        </p:blipFill>
        <p:spPr>
          <a:xfrm>
            <a:off x="2088772" y="1402816"/>
            <a:ext cx="7794439" cy="41841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6746" y="142852"/>
            <a:ext cx="2839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2</a:t>
            </a:r>
            <a:r>
              <a:rPr lang="en-US" altLang="ko-KR" sz="2000" dirty="0" smtClean="0">
                <a:solidFill>
                  <a:srgbClr val="FF0000"/>
                </a:solidFill>
              </a:rPr>
              <a:t>. Membership Server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35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434077-99F0-4372-BBFE-04AF71ADAAAD}"/>
              </a:ext>
            </a:extLst>
          </p:cNvPr>
          <p:cNvSpPr/>
          <p:nvPr/>
        </p:nvSpPr>
        <p:spPr>
          <a:xfrm>
            <a:off x="356746" y="6500835"/>
            <a:ext cx="11478508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18C866-108C-4DF0-8A2B-2BDB35728F70}"/>
              </a:ext>
            </a:extLst>
          </p:cNvPr>
          <p:cNvSpPr/>
          <p:nvPr/>
        </p:nvSpPr>
        <p:spPr>
          <a:xfrm>
            <a:off x="3570864" y="342907"/>
            <a:ext cx="826439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C0248-D134-4AF1-9F6B-9EFF61E369C0}"/>
              </a:ext>
            </a:extLst>
          </p:cNvPr>
          <p:cNvSpPr txBox="1"/>
          <p:nvPr/>
        </p:nvSpPr>
        <p:spPr>
          <a:xfrm>
            <a:off x="1760632" y="762149"/>
            <a:ext cx="2844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3~6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!!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53F410-0E0A-44AD-8303-EB307C7E0DA4}"/>
              </a:ext>
            </a:extLst>
          </p:cNvPr>
          <p:cNvSpPr/>
          <p:nvPr/>
        </p:nvSpPr>
        <p:spPr>
          <a:xfrm>
            <a:off x="356746" y="783186"/>
            <a:ext cx="1200962" cy="4358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004F0E-0924-49B8-BECA-6CF64327F7A8}"/>
              </a:ext>
            </a:extLst>
          </p:cNvPr>
          <p:cNvSpPr/>
          <p:nvPr/>
        </p:nvSpPr>
        <p:spPr>
          <a:xfrm>
            <a:off x="8944433" y="1474750"/>
            <a:ext cx="2643716" cy="47798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F963CDD-4036-4D41-8959-6FA007EBCEEB}"/>
              </a:ext>
            </a:extLst>
          </p:cNvPr>
          <p:cNvGrpSpPr/>
          <p:nvPr/>
        </p:nvGrpSpPr>
        <p:grpSpPr>
          <a:xfrm>
            <a:off x="3785406" y="1330999"/>
            <a:ext cx="3465466" cy="4947852"/>
            <a:chOff x="3785406" y="1330999"/>
            <a:chExt cx="3465466" cy="494785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8D653F3-45FE-42F4-9618-7647EC2EBA88}"/>
                </a:ext>
              </a:extLst>
            </p:cNvPr>
            <p:cNvSpPr/>
            <p:nvPr/>
          </p:nvSpPr>
          <p:spPr>
            <a:xfrm>
              <a:off x="3785406" y="1499005"/>
              <a:ext cx="3465466" cy="47798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3B046F-BA36-4A89-B8B3-C198B58F7837}"/>
                </a:ext>
              </a:extLst>
            </p:cNvPr>
            <p:cNvSpPr txBox="1"/>
            <p:nvPr/>
          </p:nvSpPr>
          <p:spPr>
            <a:xfrm>
              <a:off x="5062150" y="1330999"/>
              <a:ext cx="9119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Server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027B351-E9A9-4B32-921F-C4DA5358FD8C}"/>
              </a:ext>
            </a:extLst>
          </p:cNvPr>
          <p:cNvSpPr txBox="1"/>
          <p:nvPr/>
        </p:nvSpPr>
        <p:spPr>
          <a:xfrm>
            <a:off x="9810302" y="1290084"/>
            <a:ext cx="911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ETC</a:t>
            </a:r>
          </a:p>
        </p:txBody>
      </p:sp>
      <p:pic>
        <p:nvPicPr>
          <p:cNvPr id="2060" name="Picture 12" descr="jwt iconì ëí ì´ë¯¸ì§ ê²ìê²°ê³¼">
            <a:extLst>
              <a:ext uri="{FF2B5EF4-FFF2-40B4-BE49-F238E27FC236}">
                <a16:creationId xmlns:a16="http://schemas.microsoft.com/office/drawing/2014/main" id="{817A56FB-D36B-4402-A673-CB810A3EA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541" y="1434093"/>
            <a:ext cx="453650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510B3C2-74FE-4636-B313-7C2294A13518}"/>
              </a:ext>
            </a:extLst>
          </p:cNvPr>
          <p:cNvGrpSpPr/>
          <p:nvPr/>
        </p:nvGrpSpPr>
        <p:grpSpPr>
          <a:xfrm>
            <a:off x="4770923" y="1933850"/>
            <a:ext cx="1551857" cy="1157669"/>
            <a:chOff x="4585078" y="1832692"/>
            <a:chExt cx="1551857" cy="1157669"/>
          </a:xfrm>
        </p:grpSpPr>
        <p:pic>
          <p:nvPicPr>
            <p:cNvPr id="2054" name="Picture 6" descr="Spring Security iconì ëí ì´ë¯¸ì§ ê²ìê²°ê³¼">
              <a:extLst>
                <a:ext uri="{FF2B5EF4-FFF2-40B4-BE49-F238E27FC236}">
                  <a16:creationId xmlns:a16="http://schemas.microsoft.com/office/drawing/2014/main" id="{16DAD491-D78C-498C-B961-E45400EFB7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3617" y="1832692"/>
              <a:ext cx="983640" cy="983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901993A-57A6-4742-A1A9-FB7AED1E09BC}"/>
                </a:ext>
              </a:extLst>
            </p:cNvPr>
            <p:cNvSpPr txBox="1"/>
            <p:nvPr/>
          </p:nvSpPr>
          <p:spPr>
            <a:xfrm>
              <a:off x="4585078" y="2621029"/>
              <a:ext cx="1551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Spring boot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4F9EF52-B7C6-4447-A1A0-D68D016E7E0C}"/>
              </a:ext>
            </a:extLst>
          </p:cNvPr>
          <p:cNvGrpSpPr/>
          <p:nvPr/>
        </p:nvGrpSpPr>
        <p:grpSpPr>
          <a:xfrm>
            <a:off x="3339927" y="3463450"/>
            <a:ext cx="2297644" cy="1076479"/>
            <a:chOff x="4212184" y="3158262"/>
            <a:chExt cx="2297644" cy="1145495"/>
          </a:xfrm>
        </p:grpSpPr>
        <p:pic>
          <p:nvPicPr>
            <p:cNvPr id="2056" name="Picture 8" descr="Spring Security iconì ëí ì´ë¯¸ì§ ê²ìê²°ê³¼">
              <a:extLst>
                <a:ext uri="{FF2B5EF4-FFF2-40B4-BE49-F238E27FC236}">
                  <a16:creationId xmlns:a16="http://schemas.microsoft.com/office/drawing/2014/main" id="{88795B51-929D-49F5-BAA8-BB4A790D99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757" y="3158262"/>
              <a:ext cx="952500" cy="95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7B541B-D743-4F88-B393-BA959FD2ECD2}"/>
                </a:ext>
              </a:extLst>
            </p:cNvPr>
            <p:cNvSpPr txBox="1"/>
            <p:nvPr/>
          </p:nvSpPr>
          <p:spPr>
            <a:xfrm>
              <a:off x="4212184" y="3934425"/>
              <a:ext cx="2297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Spring security</a:t>
              </a:r>
            </a:p>
          </p:txBody>
        </p:sp>
      </p:grpSp>
      <p:pic>
        <p:nvPicPr>
          <p:cNvPr id="2062" name="Picture 14" descr="JPAì ëí ì´ë¯¸ì§ ê²ìê²°ê³¼">
            <a:extLst>
              <a:ext uri="{FF2B5EF4-FFF2-40B4-BE49-F238E27FC236}">
                <a16:creationId xmlns:a16="http://schemas.microsoft.com/office/drawing/2014/main" id="{75928DFC-8375-4359-9DEB-177739BD9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51" y="4825286"/>
            <a:ext cx="1835755" cy="101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disì ëí ì´ë¯¸ì§ ê²ìê²°ê³¼">
            <a:extLst>
              <a:ext uri="{FF2B5EF4-FFF2-40B4-BE49-F238E27FC236}">
                <a16:creationId xmlns:a16="http://schemas.microsoft.com/office/drawing/2014/main" id="{33B4105D-781A-4B46-87EA-D1ED6B6B4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356" y="1905655"/>
            <a:ext cx="1960752" cy="65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5C2340-73AF-4FFF-B6F4-F959DB9F4FF2}"/>
              </a:ext>
            </a:extLst>
          </p:cNvPr>
          <p:cNvGrpSpPr/>
          <p:nvPr/>
        </p:nvGrpSpPr>
        <p:grpSpPr>
          <a:xfrm>
            <a:off x="256907" y="1515665"/>
            <a:ext cx="2241024" cy="4354332"/>
            <a:chOff x="629433" y="1314798"/>
            <a:chExt cx="2241024" cy="435433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C54CFFF-F179-4D57-8145-C2DCF793D68A}"/>
                </a:ext>
              </a:extLst>
            </p:cNvPr>
            <p:cNvSpPr/>
            <p:nvPr/>
          </p:nvSpPr>
          <p:spPr>
            <a:xfrm>
              <a:off x="629433" y="1474749"/>
              <a:ext cx="2241024" cy="41943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8F097A-59B0-4CD5-8E9A-3CC2F9614A32}"/>
                </a:ext>
              </a:extLst>
            </p:cNvPr>
            <p:cNvSpPr txBox="1"/>
            <p:nvPr/>
          </p:nvSpPr>
          <p:spPr>
            <a:xfrm>
              <a:off x="1246799" y="1314798"/>
              <a:ext cx="9119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Client</a:t>
              </a:r>
            </a:p>
          </p:txBody>
        </p:sp>
        <p:pic>
          <p:nvPicPr>
            <p:cNvPr id="2050" name="Picture 2" descr="unityì ëí ì´ë¯¸ì§ ê²ìê²°ê³¼">
              <a:extLst>
                <a:ext uri="{FF2B5EF4-FFF2-40B4-BE49-F238E27FC236}">
                  <a16:creationId xmlns:a16="http://schemas.microsoft.com/office/drawing/2014/main" id="{62DDD34D-427F-4CEC-B5B4-801501C8D6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537" y="1953503"/>
              <a:ext cx="1815414" cy="657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75ED685-3EE1-46A7-B630-3F559B52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3856" y="2988211"/>
              <a:ext cx="1357861" cy="101839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0D0D07B-CB58-49DC-A80F-F6E126627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7892" y="4337264"/>
              <a:ext cx="1296348" cy="864849"/>
            </a:xfrm>
            <a:prstGeom prst="rect">
              <a:avLst/>
            </a:prstGeom>
          </p:spPr>
        </p:pic>
      </p:grpSp>
      <p:pic>
        <p:nvPicPr>
          <p:cNvPr id="2066" name="Picture 18" descr="Mysql iconì ëí ì´ë¯¸ì§ ê²ìê²°ê³¼">
            <a:extLst>
              <a:ext uri="{FF2B5EF4-FFF2-40B4-BE49-F238E27FC236}">
                <a16:creationId xmlns:a16="http://schemas.microsoft.com/office/drawing/2014/main" id="{81DF7B97-8171-4983-8ED8-B66E46256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703" y="4137047"/>
            <a:ext cx="2143173" cy="145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AD649CB-47AE-4923-B742-C9873ACC9A6C}"/>
              </a:ext>
            </a:extLst>
          </p:cNvPr>
          <p:cNvSpPr txBox="1"/>
          <p:nvPr/>
        </p:nvSpPr>
        <p:spPr>
          <a:xfrm>
            <a:off x="4824043" y="3613043"/>
            <a:ext cx="2543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인가 기능을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Security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위임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048" name="직선 화살표 연결선 2047">
            <a:extLst>
              <a:ext uri="{FF2B5EF4-FFF2-40B4-BE49-F238E27FC236}">
                <a16:creationId xmlns:a16="http://schemas.microsoft.com/office/drawing/2014/main" id="{6975572D-B118-405F-8022-FA65BE876360}"/>
              </a:ext>
            </a:extLst>
          </p:cNvPr>
          <p:cNvCxnSpPr>
            <a:cxnSpLocks/>
          </p:cNvCxnSpPr>
          <p:nvPr/>
        </p:nvCxnSpPr>
        <p:spPr>
          <a:xfrm flipV="1">
            <a:off x="7250872" y="2316647"/>
            <a:ext cx="1693561" cy="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EC1B236-515B-4D58-9372-8697201B979D}"/>
              </a:ext>
            </a:extLst>
          </p:cNvPr>
          <p:cNvSpPr txBox="1"/>
          <p:nvPr/>
        </p:nvSpPr>
        <p:spPr>
          <a:xfrm>
            <a:off x="7037701" y="1873582"/>
            <a:ext cx="1960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JWT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Token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값 저장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56AA58-A572-4C9A-B9A8-CE29B7BFFBEB}"/>
              </a:ext>
            </a:extLst>
          </p:cNvPr>
          <p:cNvSpPr txBox="1"/>
          <p:nvPr/>
        </p:nvSpPr>
        <p:spPr>
          <a:xfrm>
            <a:off x="6407416" y="715237"/>
            <a:ext cx="2823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JWT :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토큰 자체 데이터 저장이 가능하여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Rest API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적합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BE95D218-6DB7-4708-AEA0-0CF6F74E0D08}"/>
              </a:ext>
            </a:extLst>
          </p:cNvPr>
          <p:cNvCxnSpPr>
            <a:cxnSpLocks/>
          </p:cNvCxnSpPr>
          <p:nvPr/>
        </p:nvCxnSpPr>
        <p:spPr>
          <a:xfrm flipV="1">
            <a:off x="7250869" y="5358995"/>
            <a:ext cx="1693561" cy="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D44D041-EF42-4BF3-A7AB-85C8CBEBA8BF}"/>
              </a:ext>
            </a:extLst>
          </p:cNvPr>
          <p:cNvSpPr txBox="1"/>
          <p:nvPr/>
        </p:nvSpPr>
        <p:spPr>
          <a:xfrm>
            <a:off x="7073415" y="4825286"/>
            <a:ext cx="1960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계정 정보 저장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18C8867-D0DB-4574-B0C1-2D0C08B1DDEB}"/>
              </a:ext>
            </a:extLst>
          </p:cNvPr>
          <p:cNvSpPr txBox="1"/>
          <p:nvPr/>
        </p:nvSpPr>
        <p:spPr>
          <a:xfrm>
            <a:off x="9048567" y="2663691"/>
            <a:ext cx="24875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서버가 토큰 상태를 가지고 있지 않아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강제로 만료 시킬 방법이 없어 접근 속도가 빠른 </a:t>
            </a:r>
            <a:r>
              <a:rPr lang="en-US" altLang="ko-KR" sz="1600" dirty="0" err="1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redis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저장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BA29E3-901E-4619-B1AB-DD53B17D73E8}"/>
              </a:ext>
            </a:extLst>
          </p:cNvPr>
          <p:cNvSpPr txBox="1"/>
          <p:nvPr/>
        </p:nvSpPr>
        <p:spPr>
          <a:xfrm>
            <a:off x="9311973" y="5644374"/>
            <a:ext cx="1960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계정 정보 저장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510348A-4831-4723-AE27-13392907E0D6}"/>
              </a:ext>
            </a:extLst>
          </p:cNvPr>
          <p:cNvCxnSpPr>
            <a:cxnSpLocks/>
          </p:cNvCxnSpPr>
          <p:nvPr/>
        </p:nvCxnSpPr>
        <p:spPr>
          <a:xfrm>
            <a:off x="2516638" y="3625324"/>
            <a:ext cx="1268768" cy="12336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 descr="burning iconì ëí ì´ë¯¸ì§ ê²ìê²°ê³¼">
            <a:extLst>
              <a:ext uri="{FF2B5EF4-FFF2-40B4-BE49-F238E27FC236}">
                <a16:creationId xmlns:a16="http://schemas.microsoft.com/office/drawing/2014/main" id="{4C9B58DF-2D63-4126-8107-8599FBA33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4" t="-5467" r="13183"/>
          <a:stretch/>
        </p:blipFill>
        <p:spPr bwMode="auto">
          <a:xfrm>
            <a:off x="4520898" y="680963"/>
            <a:ext cx="373643" cy="54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0" descr="burning iconì ëí ì´ë¯¸ì§ ê²ìê²°ê³¼">
            <a:extLst>
              <a:ext uri="{FF2B5EF4-FFF2-40B4-BE49-F238E27FC236}">
                <a16:creationId xmlns:a16="http://schemas.microsoft.com/office/drawing/2014/main" id="{9AC55A55-30CE-4405-8B42-C6BE3830D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4" t="-5467" r="13183"/>
          <a:stretch/>
        </p:blipFill>
        <p:spPr bwMode="auto">
          <a:xfrm>
            <a:off x="4945584" y="670797"/>
            <a:ext cx="373643" cy="54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0" descr="burning iconì ëí ì´ë¯¸ì§ ê²ìê²°ê³¼">
            <a:extLst>
              <a:ext uri="{FF2B5EF4-FFF2-40B4-BE49-F238E27FC236}">
                <a16:creationId xmlns:a16="http://schemas.microsoft.com/office/drawing/2014/main" id="{B9099B2A-220A-4A42-8D38-B20FA924BC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4" t="-5467" r="13183"/>
          <a:stretch/>
        </p:blipFill>
        <p:spPr bwMode="auto">
          <a:xfrm>
            <a:off x="5346070" y="670797"/>
            <a:ext cx="373643" cy="54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356746" y="142852"/>
            <a:ext cx="2839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2</a:t>
            </a:r>
            <a:r>
              <a:rPr lang="en-US" altLang="ko-KR" sz="2000" dirty="0" smtClean="0">
                <a:solidFill>
                  <a:srgbClr val="FF0000"/>
                </a:solidFill>
              </a:rPr>
              <a:t>. Membership Server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0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434077-99F0-4372-BBFE-04AF71ADAAAD}"/>
              </a:ext>
            </a:extLst>
          </p:cNvPr>
          <p:cNvSpPr/>
          <p:nvPr/>
        </p:nvSpPr>
        <p:spPr>
          <a:xfrm>
            <a:off x="356746" y="6500835"/>
            <a:ext cx="11478508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18C866-108C-4DF0-8A2B-2BDB35728F70}"/>
              </a:ext>
            </a:extLst>
          </p:cNvPr>
          <p:cNvSpPr/>
          <p:nvPr/>
        </p:nvSpPr>
        <p:spPr>
          <a:xfrm>
            <a:off x="3570864" y="342907"/>
            <a:ext cx="826439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C0248-D134-4AF1-9F6B-9EFF61E369C0}"/>
              </a:ext>
            </a:extLst>
          </p:cNvPr>
          <p:cNvSpPr txBox="1"/>
          <p:nvPr/>
        </p:nvSpPr>
        <p:spPr>
          <a:xfrm>
            <a:off x="1564552" y="772861"/>
            <a:ext cx="3220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잘못된 소셜 로그인 방식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53F410-0E0A-44AD-8303-EB307C7E0DA4}"/>
              </a:ext>
            </a:extLst>
          </p:cNvPr>
          <p:cNvSpPr/>
          <p:nvPr/>
        </p:nvSpPr>
        <p:spPr>
          <a:xfrm>
            <a:off x="356746" y="783186"/>
            <a:ext cx="1200962" cy="4358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위기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3B93DE-9ADB-4F21-B061-2A7F29B03DC0}"/>
              </a:ext>
            </a:extLst>
          </p:cNvPr>
          <p:cNvSpPr txBox="1"/>
          <p:nvPr/>
        </p:nvSpPr>
        <p:spPr>
          <a:xfrm>
            <a:off x="2785638" y="5670436"/>
            <a:ext cx="6620723" cy="46166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RESTful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 못한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소셜 로그인 방식으로 개발 진행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A15FDB-8327-4030-8981-77FC1B392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740" y="1764789"/>
            <a:ext cx="4096518" cy="33284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6746" y="142852"/>
            <a:ext cx="2839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2</a:t>
            </a:r>
            <a:r>
              <a:rPr lang="en-US" altLang="ko-KR" sz="2000" dirty="0" smtClean="0">
                <a:solidFill>
                  <a:srgbClr val="FF0000"/>
                </a:solidFill>
              </a:rPr>
              <a:t>. Membership Server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92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434077-99F0-4372-BBFE-04AF71ADAAAD}"/>
              </a:ext>
            </a:extLst>
          </p:cNvPr>
          <p:cNvSpPr/>
          <p:nvPr/>
        </p:nvSpPr>
        <p:spPr>
          <a:xfrm>
            <a:off x="356746" y="6500835"/>
            <a:ext cx="11478508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18C866-108C-4DF0-8A2B-2BDB35728F70}"/>
              </a:ext>
            </a:extLst>
          </p:cNvPr>
          <p:cNvSpPr/>
          <p:nvPr/>
        </p:nvSpPr>
        <p:spPr>
          <a:xfrm>
            <a:off x="3570864" y="342907"/>
            <a:ext cx="826439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181945-148B-424F-B784-0F13BD1EF8C6}"/>
              </a:ext>
            </a:extLst>
          </p:cNvPr>
          <p:cNvSpPr txBox="1"/>
          <p:nvPr/>
        </p:nvSpPr>
        <p:spPr>
          <a:xfrm>
            <a:off x="1564552" y="772861"/>
            <a:ext cx="3018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공식 문서 정독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..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정독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..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158416-A4C3-41EF-8996-C2411DB2AB1F}"/>
              </a:ext>
            </a:extLst>
          </p:cNvPr>
          <p:cNvSpPr/>
          <p:nvPr/>
        </p:nvSpPr>
        <p:spPr>
          <a:xfrm>
            <a:off x="356746" y="783186"/>
            <a:ext cx="1200962" cy="4358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해소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393815-28B0-43AB-ADDC-01084172D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65" y="1517682"/>
            <a:ext cx="9826668" cy="41372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CED081-3B42-43C5-B3D0-D4F2FCB0380B}"/>
              </a:ext>
            </a:extLst>
          </p:cNvPr>
          <p:cNvSpPr txBox="1"/>
          <p:nvPr/>
        </p:nvSpPr>
        <p:spPr>
          <a:xfrm>
            <a:off x="5357656" y="5893631"/>
            <a:ext cx="1476686" cy="46166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해결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6746" y="142852"/>
            <a:ext cx="2839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2</a:t>
            </a:r>
            <a:r>
              <a:rPr lang="en-US" altLang="ko-KR" sz="2000" dirty="0" smtClean="0">
                <a:solidFill>
                  <a:srgbClr val="FF0000"/>
                </a:solidFill>
              </a:rPr>
              <a:t>. Membership Server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37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34749" y="83671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</a:rPr>
              <a:t>목차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768750" y="1434493"/>
            <a:ext cx="785818" cy="502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/>
          </a:p>
        </p:txBody>
      </p:sp>
      <p:sp>
        <p:nvSpPr>
          <p:cNvPr id="4" name="TextBox 3"/>
          <p:cNvSpPr txBox="1"/>
          <p:nvPr/>
        </p:nvSpPr>
        <p:spPr>
          <a:xfrm>
            <a:off x="5634749" y="2348880"/>
            <a:ext cx="370095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</a:pPr>
            <a:r>
              <a:rPr lang="en-US" altLang="ko-KR" sz="2800" dirty="0"/>
              <a:t>0. </a:t>
            </a:r>
            <a:r>
              <a:rPr lang="ko-KR" altLang="en-US" sz="2800" dirty="0"/>
              <a:t>기획</a:t>
            </a:r>
            <a:r>
              <a:rPr lang="en-US" altLang="ko-KR" sz="2800" dirty="0"/>
              <a:t>/</a:t>
            </a:r>
            <a:r>
              <a:rPr lang="ko-KR" altLang="en-US" sz="2800" dirty="0" smtClean="0"/>
              <a:t>기능</a:t>
            </a:r>
            <a:endParaRPr lang="en-US" altLang="ko-KR" sz="2800" dirty="0" smtClean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800" dirty="0" smtClean="0"/>
              <a:t>CMS </a:t>
            </a:r>
            <a:r>
              <a:rPr lang="ko-KR" altLang="en-US" sz="2800" dirty="0" smtClean="0"/>
              <a:t>서버</a:t>
            </a:r>
            <a:endParaRPr lang="en-US" altLang="ko-KR" sz="2800" dirty="0" smtClean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800" dirty="0" smtClean="0"/>
              <a:t>MEMBERSHIP </a:t>
            </a:r>
            <a:r>
              <a:rPr lang="ko-KR" altLang="en-US" sz="2800" dirty="0" smtClean="0"/>
              <a:t>서버</a:t>
            </a:r>
            <a:r>
              <a:rPr lang="en-US" altLang="ko-KR" sz="2800" dirty="0" smtClean="0"/>
              <a:t> </a:t>
            </a:r>
            <a:endParaRPr lang="en-US" altLang="ko-KR" sz="28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800" dirty="0"/>
              <a:t>PATCH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서버</a:t>
            </a:r>
            <a:r>
              <a:rPr lang="en-US" altLang="ko-KR" sz="2800" dirty="0" smtClean="0"/>
              <a:t>  </a:t>
            </a:r>
            <a:endParaRPr lang="ko-KR" altLang="en-US" sz="2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C36247-C2D5-4E36-8D89-4C9C92CEB1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37636"/>
          <a:stretch/>
        </p:blipFill>
        <p:spPr>
          <a:xfrm>
            <a:off x="263352" y="476672"/>
            <a:ext cx="3410811" cy="6381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434077-99F0-4372-BBFE-04AF71ADAAAD}"/>
              </a:ext>
            </a:extLst>
          </p:cNvPr>
          <p:cNvSpPr/>
          <p:nvPr/>
        </p:nvSpPr>
        <p:spPr>
          <a:xfrm>
            <a:off x="356746" y="6500835"/>
            <a:ext cx="11478508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18C866-108C-4DF0-8A2B-2BDB35728F70}"/>
              </a:ext>
            </a:extLst>
          </p:cNvPr>
          <p:cNvSpPr/>
          <p:nvPr/>
        </p:nvSpPr>
        <p:spPr>
          <a:xfrm>
            <a:off x="3570864" y="342907"/>
            <a:ext cx="826439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CED081-3B42-43C5-B3D0-D4F2FCB0380B}"/>
              </a:ext>
            </a:extLst>
          </p:cNvPr>
          <p:cNvSpPr txBox="1"/>
          <p:nvPr/>
        </p:nvSpPr>
        <p:spPr>
          <a:xfrm>
            <a:off x="5778445" y="3429000"/>
            <a:ext cx="635110" cy="46166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끝 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746" y="142852"/>
            <a:ext cx="2839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2</a:t>
            </a:r>
            <a:r>
              <a:rPr lang="en-US" altLang="ko-KR" sz="2000" dirty="0" smtClean="0">
                <a:solidFill>
                  <a:srgbClr val="FF0000"/>
                </a:solidFill>
              </a:rPr>
              <a:t>. Membership Server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09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434077-99F0-4372-BBFE-04AF71ADAAAD}"/>
              </a:ext>
            </a:extLst>
          </p:cNvPr>
          <p:cNvSpPr/>
          <p:nvPr/>
        </p:nvSpPr>
        <p:spPr>
          <a:xfrm>
            <a:off x="356746" y="6500835"/>
            <a:ext cx="11478508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18C866-108C-4DF0-8A2B-2BDB35728F70}"/>
              </a:ext>
            </a:extLst>
          </p:cNvPr>
          <p:cNvSpPr/>
          <p:nvPr/>
        </p:nvSpPr>
        <p:spPr>
          <a:xfrm>
            <a:off x="3570864" y="342907"/>
            <a:ext cx="826439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CED081-3B42-43C5-B3D0-D4F2FCB0380B}"/>
              </a:ext>
            </a:extLst>
          </p:cNvPr>
          <p:cNvSpPr txBox="1"/>
          <p:nvPr/>
        </p:nvSpPr>
        <p:spPr>
          <a:xfrm>
            <a:off x="4722471" y="3429000"/>
            <a:ext cx="2465954" cy="46166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인줄만 알았는데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..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746" y="142852"/>
            <a:ext cx="2839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2</a:t>
            </a:r>
            <a:r>
              <a:rPr lang="en-US" altLang="ko-KR" sz="2000" dirty="0" smtClean="0">
                <a:solidFill>
                  <a:srgbClr val="FF0000"/>
                </a:solidFill>
              </a:rPr>
              <a:t>. Membership Server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52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434077-99F0-4372-BBFE-04AF71ADAAAD}"/>
              </a:ext>
            </a:extLst>
          </p:cNvPr>
          <p:cNvSpPr/>
          <p:nvPr/>
        </p:nvSpPr>
        <p:spPr>
          <a:xfrm>
            <a:off x="356746" y="6500835"/>
            <a:ext cx="11478508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18C866-108C-4DF0-8A2B-2BDB35728F70}"/>
              </a:ext>
            </a:extLst>
          </p:cNvPr>
          <p:cNvSpPr/>
          <p:nvPr/>
        </p:nvSpPr>
        <p:spPr>
          <a:xfrm>
            <a:off x="3570864" y="342907"/>
            <a:ext cx="826439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181945-148B-424F-B784-0F13BD1EF8C6}"/>
              </a:ext>
            </a:extLst>
          </p:cNvPr>
          <p:cNvSpPr txBox="1"/>
          <p:nvPr/>
        </p:nvSpPr>
        <p:spPr>
          <a:xfrm>
            <a:off x="2994408" y="745907"/>
            <a:ext cx="221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마지막 테스팅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158416-A4C3-41EF-8996-C2411DB2AB1F}"/>
              </a:ext>
            </a:extLst>
          </p:cNvPr>
          <p:cNvSpPr/>
          <p:nvPr/>
        </p:nvSpPr>
        <p:spPr>
          <a:xfrm>
            <a:off x="356745" y="783186"/>
            <a:ext cx="2637663" cy="4358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또다른 </a:t>
            </a:r>
            <a:r>
              <a:rPr lang="ko-KR" altLang="en-US" sz="2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위기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봉착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E5D8BE-CD55-429F-9683-B4162DD35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009" y="1399629"/>
            <a:ext cx="8900748" cy="44365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38F4D8-02C2-4C68-8A94-7173ECAB157D}"/>
              </a:ext>
            </a:extLst>
          </p:cNvPr>
          <p:cNvSpPr txBox="1"/>
          <p:nvPr/>
        </p:nvSpPr>
        <p:spPr>
          <a:xfrm>
            <a:off x="5369848" y="4311654"/>
            <a:ext cx="1638590" cy="46166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TPS 28…?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A1AC2-F532-458B-BB87-47B49557FF1A}"/>
              </a:ext>
            </a:extLst>
          </p:cNvPr>
          <p:cNvSpPr txBox="1"/>
          <p:nvPr/>
        </p:nvSpPr>
        <p:spPr>
          <a:xfrm>
            <a:off x="4910355" y="5881260"/>
            <a:ext cx="2694264" cy="46166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 Be Continue..?</a:t>
            </a:r>
            <a:endParaRPr lang="ko-KR" altLang="en-US" sz="24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6746" y="142852"/>
            <a:ext cx="2839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2</a:t>
            </a:r>
            <a:r>
              <a:rPr lang="en-US" altLang="ko-KR" sz="2000" dirty="0" smtClean="0">
                <a:solidFill>
                  <a:srgbClr val="FF0000"/>
                </a:solidFill>
              </a:rPr>
              <a:t>. Membership Server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87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434077-99F0-4372-BBFE-04AF71ADAAAD}"/>
              </a:ext>
            </a:extLst>
          </p:cNvPr>
          <p:cNvSpPr/>
          <p:nvPr/>
        </p:nvSpPr>
        <p:spPr>
          <a:xfrm>
            <a:off x="356746" y="6500835"/>
            <a:ext cx="11478508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18C866-108C-4DF0-8A2B-2BDB35728F70}"/>
              </a:ext>
            </a:extLst>
          </p:cNvPr>
          <p:cNvSpPr/>
          <p:nvPr/>
        </p:nvSpPr>
        <p:spPr>
          <a:xfrm>
            <a:off x="3570864" y="342907"/>
            <a:ext cx="826439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356746" y="142852"/>
            <a:ext cx="2839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2</a:t>
            </a:r>
            <a:r>
              <a:rPr lang="en-US" altLang="ko-KR" sz="2000" dirty="0" smtClean="0">
                <a:solidFill>
                  <a:srgbClr val="FF0000"/>
                </a:solidFill>
              </a:rPr>
              <a:t>. Membership Server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pic>
        <p:nvPicPr>
          <p:cNvPr id="3" name="AuthServ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7808" y="614107"/>
            <a:ext cx="3189694" cy="56612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F16C5A-CEF1-044D-A613-5F4251575B45}"/>
              </a:ext>
            </a:extLst>
          </p:cNvPr>
          <p:cNvSpPr txBox="1"/>
          <p:nvPr/>
        </p:nvSpPr>
        <p:spPr>
          <a:xfrm>
            <a:off x="1154875" y="722624"/>
            <a:ext cx="2060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cs typeface="Helvetica" panose="020B0604020202020204" pitchFamily="34" charset="0"/>
              </a:rPr>
              <a:t>시연 영상</a:t>
            </a:r>
            <a:endParaRPr lang="ko-KR" altLang="en-US" sz="2400" b="1" dirty="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94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15DEEB-A5E4-4763-A4B4-CD9576BAE5CC}"/>
              </a:ext>
            </a:extLst>
          </p:cNvPr>
          <p:cNvSpPr txBox="1"/>
          <p:nvPr/>
        </p:nvSpPr>
        <p:spPr>
          <a:xfrm>
            <a:off x="356746" y="142852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3. Patch </a:t>
            </a:r>
            <a:r>
              <a:rPr lang="ko-KR" altLang="en-US" sz="2000" dirty="0">
                <a:solidFill>
                  <a:srgbClr val="FF0000"/>
                </a:solidFill>
              </a:rPr>
              <a:t>서버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434077-99F0-4372-BBFE-04AF71ADAAAD}"/>
              </a:ext>
            </a:extLst>
          </p:cNvPr>
          <p:cNvSpPr/>
          <p:nvPr/>
        </p:nvSpPr>
        <p:spPr>
          <a:xfrm>
            <a:off x="356746" y="6500835"/>
            <a:ext cx="11478508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18C866-108C-4DF0-8A2B-2BDB35728F70}"/>
              </a:ext>
            </a:extLst>
          </p:cNvPr>
          <p:cNvSpPr/>
          <p:nvPr/>
        </p:nvSpPr>
        <p:spPr>
          <a:xfrm>
            <a:off x="3570864" y="342907"/>
            <a:ext cx="826439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C0248-D134-4AF1-9F6B-9EFF61E369C0}"/>
              </a:ext>
            </a:extLst>
          </p:cNvPr>
          <p:cNvSpPr txBox="1"/>
          <p:nvPr/>
        </p:nvSpPr>
        <p:spPr>
          <a:xfrm>
            <a:off x="1564552" y="772861"/>
            <a:ext cx="7340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1~5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우리도 실제 </a:t>
            </a:r>
            <a:r>
              <a:rPr lang="ko-KR" altLang="en-US" sz="2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패치 업로드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서비스 만들 수 있어요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53F410-0E0A-44AD-8303-EB307C7E0DA4}"/>
              </a:ext>
            </a:extLst>
          </p:cNvPr>
          <p:cNvSpPr/>
          <p:nvPr/>
        </p:nvSpPr>
        <p:spPr>
          <a:xfrm>
            <a:off x="356746" y="783186"/>
            <a:ext cx="1200962" cy="4358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BCAC43-584D-4D33-AAC3-7E247EE88C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19" y="1902629"/>
            <a:ext cx="1177061" cy="11770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D758DE-6074-46A3-95F3-72682D4A95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748" y="3338522"/>
            <a:ext cx="1042473" cy="10424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5812DA8-4FD5-4EBD-AEA5-A2E82E8555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76" y="3405052"/>
            <a:ext cx="1043765" cy="1043765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EEA0B1E-81A9-4B08-9339-04FC7D41D24A}"/>
              </a:ext>
            </a:extLst>
          </p:cNvPr>
          <p:cNvCxnSpPr>
            <a:cxnSpLocks/>
          </p:cNvCxnSpPr>
          <p:nvPr/>
        </p:nvCxnSpPr>
        <p:spPr>
          <a:xfrm flipH="1">
            <a:off x="6993610" y="3617132"/>
            <a:ext cx="221238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409E728-9C2E-49AB-8E5F-96DB091DBD8E}"/>
              </a:ext>
            </a:extLst>
          </p:cNvPr>
          <p:cNvCxnSpPr>
            <a:cxnSpLocks/>
          </p:cNvCxnSpPr>
          <p:nvPr/>
        </p:nvCxnSpPr>
        <p:spPr>
          <a:xfrm flipH="1">
            <a:off x="2727701" y="3715162"/>
            <a:ext cx="221238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B2B53B-24FC-45C5-A2C9-C1B929E4A6CB}"/>
              </a:ext>
            </a:extLst>
          </p:cNvPr>
          <p:cNvSpPr txBox="1"/>
          <p:nvPr/>
        </p:nvSpPr>
        <p:spPr>
          <a:xfrm>
            <a:off x="3357080" y="3730198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배포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C18EC7-18B4-4C0C-9D40-FB60F0B7BDC8}"/>
              </a:ext>
            </a:extLst>
          </p:cNvPr>
          <p:cNvSpPr txBox="1"/>
          <p:nvPr/>
        </p:nvSpPr>
        <p:spPr>
          <a:xfrm>
            <a:off x="7273293" y="376627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업데이트 관리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5D96878-6B42-4273-89F3-4DE70F69BD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19" y="3138467"/>
            <a:ext cx="1177061" cy="117706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37B3FB3-585C-4A64-B577-45B41F7AE6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19" y="4367712"/>
            <a:ext cx="1177061" cy="1177061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8181816-7670-49D0-8548-73C1D929E994}"/>
              </a:ext>
            </a:extLst>
          </p:cNvPr>
          <p:cNvCxnSpPr>
            <a:cxnSpLocks/>
          </p:cNvCxnSpPr>
          <p:nvPr/>
        </p:nvCxnSpPr>
        <p:spPr>
          <a:xfrm flipH="1" flipV="1">
            <a:off x="2767198" y="2595535"/>
            <a:ext cx="2172887" cy="7040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B78BDB-8F0D-4192-A5C2-49F3B3424E33}"/>
              </a:ext>
            </a:extLst>
          </p:cNvPr>
          <p:cNvCxnSpPr>
            <a:cxnSpLocks/>
          </p:cNvCxnSpPr>
          <p:nvPr/>
        </p:nvCxnSpPr>
        <p:spPr>
          <a:xfrm flipH="1">
            <a:off x="2767199" y="4324099"/>
            <a:ext cx="2172886" cy="5212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DC3A938-BB88-4AED-A8B4-FF03FB8CFCE5}"/>
              </a:ext>
            </a:extLst>
          </p:cNvPr>
          <p:cNvSpPr txBox="1"/>
          <p:nvPr/>
        </p:nvSpPr>
        <p:spPr>
          <a:xfrm>
            <a:off x="2615410" y="5610851"/>
            <a:ext cx="2324675" cy="40011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동시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접속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빠른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속도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079F50-3D4C-43B6-87AF-0780A9D4612C}"/>
              </a:ext>
            </a:extLst>
          </p:cNvPr>
          <p:cNvSpPr txBox="1"/>
          <p:nvPr/>
        </p:nvSpPr>
        <p:spPr>
          <a:xfrm>
            <a:off x="6993610" y="5610851"/>
            <a:ext cx="2419252" cy="40011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편리한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업데이트 관리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3DBF24-F47B-43DE-ADE7-0959DD2086A1}"/>
              </a:ext>
            </a:extLst>
          </p:cNvPr>
          <p:cNvSpPr txBox="1"/>
          <p:nvPr/>
        </p:nvSpPr>
        <p:spPr>
          <a:xfrm>
            <a:off x="9699391" y="4482485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D33973-1901-4B03-9C5C-0A89460964C0}"/>
              </a:ext>
            </a:extLst>
          </p:cNvPr>
          <p:cNvSpPr txBox="1"/>
          <p:nvPr/>
        </p:nvSpPr>
        <p:spPr>
          <a:xfrm>
            <a:off x="1305361" y="5501494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많은 사람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030551D-B07A-4931-BECE-375E739C484F}"/>
              </a:ext>
            </a:extLst>
          </p:cNvPr>
          <p:cNvCxnSpPr>
            <a:cxnSpLocks/>
          </p:cNvCxnSpPr>
          <p:nvPr/>
        </p:nvCxnSpPr>
        <p:spPr>
          <a:xfrm>
            <a:off x="7003498" y="4315528"/>
            <a:ext cx="22024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82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15DEEB-A5E4-4763-A4B4-CD9576BAE5CC}"/>
              </a:ext>
            </a:extLst>
          </p:cNvPr>
          <p:cNvSpPr txBox="1"/>
          <p:nvPr/>
        </p:nvSpPr>
        <p:spPr>
          <a:xfrm>
            <a:off x="356746" y="142852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3. Patch </a:t>
            </a:r>
            <a:r>
              <a:rPr lang="ko-KR" altLang="en-US" sz="2000" dirty="0">
                <a:solidFill>
                  <a:srgbClr val="FF0000"/>
                </a:solidFill>
              </a:rPr>
              <a:t>서버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434077-99F0-4372-BBFE-04AF71ADAAAD}"/>
              </a:ext>
            </a:extLst>
          </p:cNvPr>
          <p:cNvSpPr/>
          <p:nvPr/>
        </p:nvSpPr>
        <p:spPr>
          <a:xfrm>
            <a:off x="356746" y="6500835"/>
            <a:ext cx="11478508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18C866-108C-4DF0-8A2B-2BDB35728F70}"/>
              </a:ext>
            </a:extLst>
          </p:cNvPr>
          <p:cNvSpPr/>
          <p:nvPr/>
        </p:nvSpPr>
        <p:spPr>
          <a:xfrm>
            <a:off x="3570864" y="342907"/>
            <a:ext cx="826439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C0248-D134-4AF1-9F6B-9EFF61E369C0}"/>
              </a:ext>
            </a:extLst>
          </p:cNvPr>
          <p:cNvSpPr txBox="1"/>
          <p:nvPr/>
        </p:nvSpPr>
        <p:spPr>
          <a:xfrm>
            <a:off x="1564552" y="772861"/>
            <a:ext cx="7098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어떻게 하면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들이 </a:t>
            </a:r>
            <a:r>
              <a:rPr lang="ko-KR" altLang="en-US" sz="24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빠르게 업데이트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다운 할까요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53F410-0E0A-44AD-8303-EB307C7E0DA4}"/>
              </a:ext>
            </a:extLst>
          </p:cNvPr>
          <p:cNvSpPr/>
          <p:nvPr/>
        </p:nvSpPr>
        <p:spPr>
          <a:xfrm>
            <a:off x="356746" y="783186"/>
            <a:ext cx="1200962" cy="4358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83F841-1A66-421C-85CA-5719467C1833}"/>
              </a:ext>
            </a:extLst>
          </p:cNvPr>
          <p:cNvSpPr txBox="1"/>
          <p:nvPr/>
        </p:nvSpPr>
        <p:spPr>
          <a:xfrm>
            <a:off x="8792427" y="788901"/>
            <a:ext cx="2699778" cy="40011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쪼개야 사는  </a:t>
            </a:r>
            <a:r>
              <a:rPr lang="ko-KR" altLang="en-US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마이크로 서비스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931FD4C-313D-45E0-BBD0-B670C972D6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3" y="3321181"/>
            <a:ext cx="781405" cy="78140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0C0E5C5-8A73-42C2-A67A-B285D26654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799" y="3331315"/>
            <a:ext cx="781406" cy="7814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5CE9317-D058-4750-B65F-58CF731BD0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58" y="5022127"/>
            <a:ext cx="781405" cy="78140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52F4E72-E7EC-4CBF-A7E3-B2F32F839AF6}"/>
              </a:ext>
            </a:extLst>
          </p:cNvPr>
          <p:cNvGrpSpPr/>
          <p:nvPr/>
        </p:nvGrpSpPr>
        <p:grpSpPr>
          <a:xfrm>
            <a:off x="4521111" y="4840052"/>
            <a:ext cx="438703" cy="393603"/>
            <a:chOff x="7153724" y="2486829"/>
            <a:chExt cx="438703" cy="393603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87FE6D3-2DFC-4CBC-B0D2-FE9C4483B4AB}"/>
                </a:ext>
              </a:extLst>
            </p:cNvPr>
            <p:cNvSpPr/>
            <p:nvPr/>
          </p:nvSpPr>
          <p:spPr>
            <a:xfrm>
              <a:off x="7233834" y="2530098"/>
              <a:ext cx="286719" cy="30609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https://cdn-images-1.medium.com/max/856/1*O68LbDvD5Dcsnez73M7v4Q.png">
              <a:extLst>
                <a:ext uri="{FF2B5EF4-FFF2-40B4-BE49-F238E27FC236}">
                  <a16:creationId xmlns:a16="http://schemas.microsoft.com/office/drawing/2014/main" id="{4B039A20-D567-4FF7-89EB-082A11CB7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3724" y="2486829"/>
              <a:ext cx="438703" cy="393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4A93FFD8-2ED4-495F-9AD7-D3787476B1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90" y="2131357"/>
            <a:ext cx="591773" cy="59177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FE9B79D-EED7-4D1B-A2F6-7547524E1671}"/>
              </a:ext>
            </a:extLst>
          </p:cNvPr>
          <p:cNvGrpSpPr/>
          <p:nvPr/>
        </p:nvGrpSpPr>
        <p:grpSpPr>
          <a:xfrm>
            <a:off x="3859868" y="2136595"/>
            <a:ext cx="526941" cy="600467"/>
            <a:chOff x="6660397" y="2378990"/>
            <a:chExt cx="703829" cy="80203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AA2CC6D-0271-47AC-907B-7065FB7FDD44}"/>
                </a:ext>
              </a:extLst>
            </p:cNvPr>
            <p:cNvSpPr/>
            <p:nvPr/>
          </p:nvSpPr>
          <p:spPr>
            <a:xfrm>
              <a:off x="6775962" y="2545908"/>
              <a:ext cx="472698" cy="46166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 descr="https://dwglogo.com/wp-content/uploads/2017/09/3630px-Nginx_logo.png">
              <a:extLst>
                <a:ext uri="{FF2B5EF4-FFF2-40B4-BE49-F238E27FC236}">
                  <a16:creationId xmlns:a16="http://schemas.microsoft.com/office/drawing/2014/main" id="{2749191D-ED53-45F4-A2A8-A84165ABFB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70" t="19860" r="31835" b="19956"/>
            <a:stretch/>
          </p:blipFill>
          <p:spPr bwMode="auto">
            <a:xfrm>
              <a:off x="6660397" y="2378990"/>
              <a:ext cx="703829" cy="80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9FF7FE7-0DBE-452D-845A-35629E2E348A}"/>
              </a:ext>
            </a:extLst>
          </p:cNvPr>
          <p:cNvSpPr txBox="1"/>
          <p:nvPr/>
        </p:nvSpPr>
        <p:spPr>
          <a:xfrm>
            <a:off x="10763909" y="4199122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10434E-D4EF-4EB7-912E-5CB9589B6979}"/>
              </a:ext>
            </a:extLst>
          </p:cNvPr>
          <p:cNvSpPr txBox="1"/>
          <p:nvPr/>
        </p:nvSpPr>
        <p:spPr>
          <a:xfrm>
            <a:off x="501497" y="4093146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8EE5444-4756-4807-85C4-4284BFD481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90" y="3353165"/>
            <a:ext cx="591773" cy="59177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78C147D9-3A88-407E-A6AF-91D04B582D32}"/>
              </a:ext>
            </a:extLst>
          </p:cNvPr>
          <p:cNvGrpSpPr/>
          <p:nvPr/>
        </p:nvGrpSpPr>
        <p:grpSpPr>
          <a:xfrm>
            <a:off x="3859868" y="3358403"/>
            <a:ext cx="526941" cy="600467"/>
            <a:chOff x="6660397" y="2378990"/>
            <a:chExt cx="703829" cy="80203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0795E58-7CE2-4CDB-B007-31B8EE11A912}"/>
                </a:ext>
              </a:extLst>
            </p:cNvPr>
            <p:cNvSpPr/>
            <p:nvPr/>
          </p:nvSpPr>
          <p:spPr>
            <a:xfrm>
              <a:off x="6775962" y="2545908"/>
              <a:ext cx="472698" cy="46166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4" descr="https://dwglogo.com/wp-content/uploads/2017/09/3630px-Nginx_logo.png">
              <a:extLst>
                <a:ext uri="{FF2B5EF4-FFF2-40B4-BE49-F238E27FC236}">
                  <a16:creationId xmlns:a16="http://schemas.microsoft.com/office/drawing/2014/main" id="{052DEF3A-9E9A-4486-9F9F-8A44937E04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70" t="19860" r="31835" b="19956"/>
            <a:stretch/>
          </p:blipFill>
          <p:spPr bwMode="auto">
            <a:xfrm>
              <a:off x="6660397" y="2378990"/>
              <a:ext cx="703829" cy="80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EABC738-B2E4-4EA4-ADAC-C7F91B45C85E}"/>
              </a:ext>
            </a:extLst>
          </p:cNvPr>
          <p:cNvSpPr txBox="1"/>
          <p:nvPr/>
        </p:nvSpPr>
        <p:spPr>
          <a:xfrm>
            <a:off x="4216219" y="2483962"/>
            <a:ext cx="304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37710C-9CCD-43FB-B3E0-E9A7BE4D7E46}"/>
              </a:ext>
            </a:extLst>
          </p:cNvPr>
          <p:cNvSpPr txBox="1"/>
          <p:nvPr/>
        </p:nvSpPr>
        <p:spPr>
          <a:xfrm>
            <a:off x="4216219" y="2598262"/>
            <a:ext cx="304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6B188E-44ED-44AC-9148-468D0373D3EB}"/>
              </a:ext>
            </a:extLst>
          </p:cNvPr>
          <p:cNvSpPr txBox="1"/>
          <p:nvPr/>
        </p:nvSpPr>
        <p:spPr>
          <a:xfrm>
            <a:off x="4216219" y="2712562"/>
            <a:ext cx="304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C44189-F1F3-4E49-9740-6EC35DB23B95}"/>
              </a:ext>
            </a:extLst>
          </p:cNvPr>
          <p:cNvSpPr/>
          <p:nvPr/>
        </p:nvSpPr>
        <p:spPr>
          <a:xfrm>
            <a:off x="3535680" y="1912620"/>
            <a:ext cx="1562100" cy="2378501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1FAC16E-D6F1-47FA-BAE5-9D0E66C3B4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88" y="4240722"/>
            <a:ext cx="781405" cy="78140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DE50A187-8183-4DF0-98C3-F38753D9C2CC}"/>
              </a:ext>
            </a:extLst>
          </p:cNvPr>
          <p:cNvGrpSpPr/>
          <p:nvPr/>
        </p:nvGrpSpPr>
        <p:grpSpPr>
          <a:xfrm>
            <a:off x="7794241" y="4058647"/>
            <a:ext cx="438703" cy="393603"/>
            <a:chOff x="7153724" y="2486829"/>
            <a:chExt cx="438703" cy="393603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DC14F5C-419C-4BA0-BDB8-4EA3562B81E0}"/>
                </a:ext>
              </a:extLst>
            </p:cNvPr>
            <p:cNvSpPr/>
            <p:nvPr/>
          </p:nvSpPr>
          <p:spPr>
            <a:xfrm>
              <a:off x="7233834" y="2530098"/>
              <a:ext cx="286719" cy="30609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2" descr="https://cdn-images-1.medium.com/max/856/1*O68LbDvD5Dcsnez73M7v4Q.png">
              <a:extLst>
                <a:ext uri="{FF2B5EF4-FFF2-40B4-BE49-F238E27FC236}">
                  <a16:creationId xmlns:a16="http://schemas.microsoft.com/office/drawing/2014/main" id="{5F7311DF-35F8-408B-B772-C477DF9C39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3724" y="2486829"/>
              <a:ext cx="438703" cy="393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2C44A641-F787-4784-BD14-C010D05D3A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951" y="2003103"/>
            <a:ext cx="591773" cy="59177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69928DE-7EE6-4327-B454-718E26CEEB0F}"/>
              </a:ext>
            </a:extLst>
          </p:cNvPr>
          <p:cNvSpPr txBox="1"/>
          <p:nvPr/>
        </p:nvSpPr>
        <p:spPr>
          <a:xfrm>
            <a:off x="3753087" y="5849874"/>
            <a:ext cx="1262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Patch Server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AAF0FC-5479-479B-84A3-23A3613B20D5}"/>
              </a:ext>
            </a:extLst>
          </p:cNvPr>
          <p:cNvSpPr txBox="1"/>
          <p:nvPr/>
        </p:nvSpPr>
        <p:spPr>
          <a:xfrm>
            <a:off x="6832125" y="5052607"/>
            <a:ext cx="1527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Manager Server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7533F9-51CA-41A4-B8EB-D24019EB243E}"/>
              </a:ext>
            </a:extLst>
          </p:cNvPr>
          <p:cNvSpPr txBox="1"/>
          <p:nvPr/>
        </p:nvSpPr>
        <p:spPr>
          <a:xfrm>
            <a:off x="6835640" y="1506155"/>
            <a:ext cx="1534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Repository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71F1DA-166B-4FEB-861C-30F1A1B94FED}"/>
              </a:ext>
            </a:extLst>
          </p:cNvPr>
          <p:cNvSpPr txBox="1"/>
          <p:nvPr/>
        </p:nvSpPr>
        <p:spPr>
          <a:xfrm>
            <a:off x="3551524" y="1471520"/>
            <a:ext cx="1616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Download Server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886C29C-9F8F-4E9F-8733-84C0BA158921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8232944" y="3722018"/>
            <a:ext cx="2477855" cy="96058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921DF27-269C-40BD-8C6F-968233FB20F9}"/>
              </a:ext>
            </a:extLst>
          </p:cNvPr>
          <p:cNvCxnSpPr>
            <a:cxnSpLocks/>
          </p:cNvCxnSpPr>
          <p:nvPr/>
        </p:nvCxnSpPr>
        <p:spPr>
          <a:xfrm flipV="1">
            <a:off x="7786879" y="2835588"/>
            <a:ext cx="7362" cy="119948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6F56F2C-C15B-45D5-8AC7-D018863AF62C}"/>
              </a:ext>
            </a:extLst>
          </p:cNvPr>
          <p:cNvCxnSpPr>
            <a:cxnSpLocks/>
          </p:cNvCxnSpPr>
          <p:nvPr/>
        </p:nvCxnSpPr>
        <p:spPr>
          <a:xfrm flipH="1">
            <a:off x="7424769" y="2835588"/>
            <a:ext cx="23486" cy="125935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D7A9284-5D01-4921-8E27-51AB1254BE59}"/>
              </a:ext>
            </a:extLst>
          </p:cNvPr>
          <p:cNvCxnSpPr>
            <a:cxnSpLocks/>
          </p:cNvCxnSpPr>
          <p:nvPr/>
        </p:nvCxnSpPr>
        <p:spPr>
          <a:xfrm flipH="1">
            <a:off x="4947431" y="4648048"/>
            <a:ext cx="2137280" cy="80227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38CE33F-BB08-4CF0-8420-3793352415F1}"/>
              </a:ext>
            </a:extLst>
          </p:cNvPr>
          <p:cNvCxnSpPr>
            <a:cxnSpLocks/>
          </p:cNvCxnSpPr>
          <p:nvPr/>
        </p:nvCxnSpPr>
        <p:spPr>
          <a:xfrm flipV="1">
            <a:off x="4444576" y="4452250"/>
            <a:ext cx="0" cy="4575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C036AA2-05A8-4DE4-8F45-BF53E589EF43}"/>
              </a:ext>
            </a:extLst>
          </p:cNvPr>
          <p:cNvCxnSpPr>
            <a:cxnSpLocks/>
          </p:cNvCxnSpPr>
          <p:nvPr/>
        </p:nvCxnSpPr>
        <p:spPr>
          <a:xfrm>
            <a:off x="4242486" y="4464050"/>
            <a:ext cx="0" cy="4326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355F21A-8D2A-4F85-A4FA-8B7DE11B2DE5}"/>
              </a:ext>
            </a:extLst>
          </p:cNvPr>
          <p:cNvCxnSpPr>
            <a:cxnSpLocks/>
          </p:cNvCxnSpPr>
          <p:nvPr/>
        </p:nvCxnSpPr>
        <p:spPr>
          <a:xfrm>
            <a:off x="1348741" y="4117319"/>
            <a:ext cx="2462840" cy="13142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185C95D-1539-4BDB-BB29-858101606313}"/>
              </a:ext>
            </a:extLst>
          </p:cNvPr>
          <p:cNvCxnSpPr>
            <a:cxnSpLocks/>
          </p:cNvCxnSpPr>
          <p:nvPr/>
        </p:nvCxnSpPr>
        <p:spPr>
          <a:xfrm flipV="1">
            <a:off x="1433269" y="3368570"/>
            <a:ext cx="1992988" cy="43606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83C48DB-8E17-42BF-A320-15CE1E3469B3}"/>
              </a:ext>
            </a:extLst>
          </p:cNvPr>
          <p:cNvCxnSpPr>
            <a:cxnSpLocks/>
          </p:cNvCxnSpPr>
          <p:nvPr/>
        </p:nvCxnSpPr>
        <p:spPr>
          <a:xfrm flipV="1">
            <a:off x="1433269" y="3117406"/>
            <a:ext cx="1992988" cy="43606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A969849-9F82-4F80-A687-F8667F12DD68}"/>
              </a:ext>
            </a:extLst>
          </p:cNvPr>
          <p:cNvCxnSpPr>
            <a:cxnSpLocks/>
          </p:cNvCxnSpPr>
          <p:nvPr/>
        </p:nvCxnSpPr>
        <p:spPr>
          <a:xfrm flipV="1">
            <a:off x="1433269" y="2835588"/>
            <a:ext cx="1992988" cy="43606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87A9356-D452-44AF-8EBC-487F9769CB8A}"/>
              </a:ext>
            </a:extLst>
          </p:cNvPr>
          <p:cNvSpPr txBox="1"/>
          <p:nvPr/>
        </p:nvSpPr>
        <p:spPr>
          <a:xfrm rot="20312356">
            <a:off x="8713349" y="4227282"/>
            <a:ext cx="1789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업데이트 파일 등록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35577E-E661-4012-8A80-FF23521171A3}"/>
              </a:ext>
            </a:extLst>
          </p:cNvPr>
          <p:cNvSpPr txBox="1"/>
          <p:nvPr/>
        </p:nvSpPr>
        <p:spPr>
          <a:xfrm rot="16200000">
            <a:off x="7296611" y="3269050"/>
            <a:ext cx="611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SFTP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6D83EC4-69FB-4176-9E92-F8C7AAF4F68E}"/>
              </a:ext>
            </a:extLst>
          </p:cNvPr>
          <p:cNvSpPr txBox="1"/>
          <p:nvPr/>
        </p:nvSpPr>
        <p:spPr>
          <a:xfrm>
            <a:off x="7886958" y="3107127"/>
            <a:ext cx="17187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패치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등록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-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버전 관리 자동화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-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 내역 추적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F6ABC31-DA99-4A2B-88CB-0FD2D64F76BF}"/>
              </a:ext>
            </a:extLst>
          </p:cNvPr>
          <p:cNvSpPr txBox="1"/>
          <p:nvPr/>
        </p:nvSpPr>
        <p:spPr>
          <a:xfrm rot="20370257">
            <a:off x="5474257" y="5033213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패치 파일 세팅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3997E0-86B4-466C-83E1-70ABF886DE16}"/>
              </a:ext>
            </a:extLst>
          </p:cNvPr>
          <p:cNvSpPr txBox="1"/>
          <p:nvPr/>
        </p:nvSpPr>
        <p:spPr>
          <a:xfrm rot="1678765">
            <a:off x="1478660" y="4760517"/>
            <a:ext cx="171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업데이트 요청</a:t>
            </a:r>
          </a:p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다운 리스트 반환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EEE89C8-BB0E-4D98-9CFF-685D162DC96D}"/>
              </a:ext>
            </a:extLst>
          </p:cNvPr>
          <p:cNvSpPr txBox="1"/>
          <p:nvPr/>
        </p:nvSpPr>
        <p:spPr>
          <a:xfrm rot="20926943">
            <a:off x="1551749" y="2666198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 파일 다운</a:t>
            </a:r>
          </a:p>
        </p:txBody>
      </p:sp>
    </p:spTree>
    <p:extLst>
      <p:ext uri="{BB962C8B-B14F-4D97-AF65-F5344CB8AC3E}">
        <p14:creationId xmlns:p14="http://schemas.microsoft.com/office/powerpoint/2010/main" val="32884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91EFBC18-1AB7-437D-A38C-73B585493536}"/>
              </a:ext>
            </a:extLst>
          </p:cNvPr>
          <p:cNvSpPr/>
          <p:nvPr/>
        </p:nvSpPr>
        <p:spPr>
          <a:xfrm>
            <a:off x="441128" y="2683919"/>
            <a:ext cx="5417232" cy="1570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5DEEB-A5E4-4763-A4B4-CD9576BAE5CC}"/>
              </a:ext>
            </a:extLst>
          </p:cNvPr>
          <p:cNvSpPr txBox="1"/>
          <p:nvPr/>
        </p:nvSpPr>
        <p:spPr>
          <a:xfrm>
            <a:off x="356746" y="142852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3. Patch </a:t>
            </a:r>
            <a:r>
              <a:rPr lang="ko-KR" altLang="en-US" sz="2000" dirty="0">
                <a:solidFill>
                  <a:srgbClr val="FF0000"/>
                </a:solidFill>
              </a:rPr>
              <a:t>서버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434077-99F0-4372-BBFE-04AF71ADAAAD}"/>
              </a:ext>
            </a:extLst>
          </p:cNvPr>
          <p:cNvSpPr/>
          <p:nvPr/>
        </p:nvSpPr>
        <p:spPr>
          <a:xfrm>
            <a:off x="356746" y="6500835"/>
            <a:ext cx="11478508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18C866-108C-4DF0-8A2B-2BDB35728F70}"/>
              </a:ext>
            </a:extLst>
          </p:cNvPr>
          <p:cNvSpPr/>
          <p:nvPr/>
        </p:nvSpPr>
        <p:spPr>
          <a:xfrm>
            <a:off x="3570864" y="342907"/>
            <a:ext cx="826439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C0248-D134-4AF1-9F6B-9EFF61E369C0}"/>
              </a:ext>
            </a:extLst>
          </p:cNvPr>
          <p:cNvSpPr txBox="1"/>
          <p:nvPr/>
        </p:nvSpPr>
        <p:spPr>
          <a:xfrm>
            <a:off x="1564552" y="772861"/>
            <a:ext cx="7098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어떻게 하면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들이 </a:t>
            </a:r>
            <a:r>
              <a:rPr lang="ko-KR" altLang="en-US" sz="24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빠르게 업데이트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다운 할까요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53F410-0E0A-44AD-8303-EB307C7E0DA4}"/>
              </a:ext>
            </a:extLst>
          </p:cNvPr>
          <p:cNvSpPr/>
          <p:nvPr/>
        </p:nvSpPr>
        <p:spPr>
          <a:xfrm>
            <a:off x="356746" y="783186"/>
            <a:ext cx="1200962" cy="4358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C8138BC-8543-4AA4-B34D-7F42A1D527C2}"/>
              </a:ext>
            </a:extLst>
          </p:cNvPr>
          <p:cNvCxnSpPr>
            <a:cxnSpLocks/>
          </p:cNvCxnSpPr>
          <p:nvPr/>
        </p:nvCxnSpPr>
        <p:spPr>
          <a:xfrm>
            <a:off x="3071043" y="2325083"/>
            <a:ext cx="0" cy="6521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F344C28-474D-412E-86D8-DA9562258CA2}"/>
              </a:ext>
            </a:extLst>
          </p:cNvPr>
          <p:cNvCxnSpPr>
            <a:cxnSpLocks/>
          </p:cNvCxnSpPr>
          <p:nvPr/>
        </p:nvCxnSpPr>
        <p:spPr>
          <a:xfrm>
            <a:off x="3068029" y="3895588"/>
            <a:ext cx="0" cy="9050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9D10C44-B5C8-4619-B195-89AEBB4109E0}"/>
              </a:ext>
            </a:extLst>
          </p:cNvPr>
          <p:cNvSpPr txBox="1"/>
          <p:nvPr/>
        </p:nvSpPr>
        <p:spPr>
          <a:xfrm>
            <a:off x="565132" y="3243102"/>
            <a:ext cx="1896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별</a:t>
            </a:r>
            <a:endParaRPr lang="en-US" altLang="ko-KR" sz="14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다운 패치 목록 생성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D0624BC-EC82-42A2-AEA8-321D6A6B8948}"/>
              </a:ext>
            </a:extLst>
          </p:cNvPr>
          <p:cNvSpPr txBox="1"/>
          <p:nvPr/>
        </p:nvSpPr>
        <p:spPr>
          <a:xfrm>
            <a:off x="565131" y="1791433"/>
            <a:ext cx="1781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</a:t>
            </a:r>
            <a:r>
              <a:rPr lang="ko-KR" altLang="en-US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자신의 </a:t>
            </a:r>
            <a:r>
              <a:rPr lang="en-US" altLang="ko-KR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</a:t>
            </a:r>
            <a:r>
              <a:rPr lang="ko-KR" altLang="en-US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버전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서버에 전달</a:t>
            </a:r>
            <a:endParaRPr lang="en-US" sz="14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BE7006-D3F1-4BF1-B1A9-F397809AF84A}"/>
              </a:ext>
            </a:extLst>
          </p:cNvPr>
          <p:cNvSpPr txBox="1"/>
          <p:nvPr/>
        </p:nvSpPr>
        <p:spPr>
          <a:xfrm>
            <a:off x="565132" y="5010895"/>
            <a:ext cx="1925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사용자는 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 자원만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다운로드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83F841-1A66-421C-85CA-5719467C1833}"/>
              </a:ext>
            </a:extLst>
          </p:cNvPr>
          <p:cNvSpPr txBox="1"/>
          <p:nvPr/>
        </p:nvSpPr>
        <p:spPr>
          <a:xfrm>
            <a:off x="8792427" y="788901"/>
            <a:ext cx="3042821" cy="40011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 것만 받는 </a:t>
            </a:r>
            <a:r>
              <a:rPr lang="ko-KR" altLang="en-US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부분 패치 시스템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ED3A9-2AA9-4158-9435-08E10C1FAB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157" y="3132862"/>
            <a:ext cx="591773" cy="59177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0DAE20D-2FB3-403C-BE8E-D57795EC8C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157" y="4976619"/>
            <a:ext cx="591773" cy="591773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9AEB3F9E-55C7-4DA1-A9AF-C4D438C82BD9}"/>
              </a:ext>
            </a:extLst>
          </p:cNvPr>
          <p:cNvGrpSpPr/>
          <p:nvPr/>
        </p:nvGrpSpPr>
        <p:grpSpPr>
          <a:xfrm>
            <a:off x="3969296" y="5071361"/>
            <a:ext cx="383819" cy="394865"/>
            <a:chOff x="817605" y="3144251"/>
            <a:chExt cx="590439" cy="607432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797B584F-5476-4F2F-B50B-2FA19F501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605" y="3161244"/>
              <a:ext cx="590439" cy="59043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E754772-1734-4F36-A996-CEFE364D4B68}"/>
                </a:ext>
              </a:extLst>
            </p:cNvPr>
            <p:cNvSpPr txBox="1"/>
            <p:nvPr/>
          </p:nvSpPr>
          <p:spPr>
            <a:xfrm>
              <a:off x="880493" y="3144251"/>
              <a:ext cx="422169" cy="30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f2</a:t>
              </a: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CC0A8DB3-64E9-4389-8F77-90D6CD42A0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157" y="1715501"/>
            <a:ext cx="599152" cy="5991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E05FBE-7DB3-4FAE-965D-C89A908846D2}"/>
              </a:ext>
            </a:extLst>
          </p:cNvPr>
          <p:cNvSpPr txBox="1"/>
          <p:nvPr/>
        </p:nvSpPr>
        <p:spPr>
          <a:xfrm>
            <a:off x="3603568" y="1932594"/>
            <a:ext cx="9733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Version : v1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C81FC81-6B5D-46FA-841A-D7312B315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013" y="3708701"/>
            <a:ext cx="4072408" cy="22371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51FF0AD-FF5D-4705-B1CB-C86ABDAD7E2B}"/>
              </a:ext>
            </a:extLst>
          </p:cNvPr>
          <p:cNvSpPr txBox="1"/>
          <p:nvPr/>
        </p:nvSpPr>
        <p:spPr>
          <a:xfrm>
            <a:off x="7965974" y="6089810"/>
            <a:ext cx="30492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&lt;Client </a:t>
            </a: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패치 파일 다운 테스트 프로그램</a:t>
            </a: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(C# WPF)&gt;</a:t>
            </a:r>
            <a:endParaRPr lang="en-US" sz="10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02169BA0-D608-4DD3-A0DF-01CC7069E5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282" y="3708701"/>
            <a:ext cx="392096" cy="39209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EEB07A3-1204-49FD-8A14-D4362A90EBD2}"/>
              </a:ext>
            </a:extLst>
          </p:cNvPr>
          <p:cNvSpPr txBox="1"/>
          <p:nvPr/>
        </p:nvSpPr>
        <p:spPr>
          <a:xfrm>
            <a:off x="4024731" y="3766249"/>
            <a:ext cx="1442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v1_v3_Patch.json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305C24F-0ED8-48B0-A075-6DB5A957DF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65" y="2907932"/>
            <a:ext cx="392096" cy="39209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722DD5D-02D7-47C9-A72B-6053C152CF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112" y="2907932"/>
            <a:ext cx="392096" cy="392096"/>
          </a:xfrm>
          <a:prstGeom prst="rect">
            <a:avLst/>
          </a:prstGeom>
        </p:spPr>
      </p:pic>
      <p:sp>
        <p:nvSpPr>
          <p:cNvPr id="9" name="더하기 기호 8">
            <a:extLst>
              <a:ext uri="{FF2B5EF4-FFF2-40B4-BE49-F238E27FC236}">
                <a16:creationId xmlns:a16="http://schemas.microsoft.com/office/drawing/2014/main" id="{106128F9-3AA8-45E7-B871-BFC8373CD308}"/>
              </a:ext>
            </a:extLst>
          </p:cNvPr>
          <p:cNvSpPr/>
          <p:nvPr/>
        </p:nvSpPr>
        <p:spPr>
          <a:xfrm>
            <a:off x="4441031" y="2974710"/>
            <a:ext cx="288131" cy="270866"/>
          </a:xfrm>
          <a:prstGeom prst="mathPlus">
            <a:avLst>
              <a:gd name="adj1" fmla="val 106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0CD3AD3C-2B1D-4411-A6D5-833EE1A0E0B8}"/>
              </a:ext>
            </a:extLst>
          </p:cNvPr>
          <p:cNvSpPr/>
          <p:nvPr/>
        </p:nvSpPr>
        <p:spPr>
          <a:xfrm>
            <a:off x="4092426" y="3429817"/>
            <a:ext cx="968970" cy="18589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FFA07CF-6542-486A-A594-E3E7C6D5C6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9" r="1"/>
          <a:stretch/>
        </p:blipFill>
        <p:spPr>
          <a:xfrm>
            <a:off x="7218013" y="1308810"/>
            <a:ext cx="4072408" cy="2296336"/>
          </a:xfrm>
          <a:prstGeom prst="rect">
            <a:avLst/>
          </a:prstGeom>
        </p:spPr>
      </p:pic>
      <p:sp>
        <p:nvSpPr>
          <p:cNvPr id="13" name="화살표: 오른쪽으로 구부러짐 12">
            <a:extLst>
              <a:ext uri="{FF2B5EF4-FFF2-40B4-BE49-F238E27FC236}">
                <a16:creationId xmlns:a16="http://schemas.microsoft.com/office/drawing/2014/main" id="{04F80338-A10D-43EB-B856-A147A4B2EC74}"/>
              </a:ext>
            </a:extLst>
          </p:cNvPr>
          <p:cNvSpPr/>
          <p:nvPr/>
        </p:nvSpPr>
        <p:spPr>
          <a:xfrm>
            <a:off x="6421049" y="2775251"/>
            <a:ext cx="565536" cy="1866900"/>
          </a:xfrm>
          <a:prstGeom prst="curvedRight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F1B47A4-416C-420C-A8D4-0D088B1A8D9E}"/>
              </a:ext>
            </a:extLst>
          </p:cNvPr>
          <p:cNvGrpSpPr/>
          <p:nvPr/>
        </p:nvGrpSpPr>
        <p:grpSpPr>
          <a:xfrm>
            <a:off x="4384529" y="5071361"/>
            <a:ext cx="383819" cy="394865"/>
            <a:chOff x="817605" y="3144251"/>
            <a:chExt cx="590439" cy="607432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5671CC6-CE31-4A27-9B19-222C8527B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605" y="3161244"/>
              <a:ext cx="590439" cy="59043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98E5224-5AB7-4C55-86BB-6E02560D5D65}"/>
                </a:ext>
              </a:extLst>
            </p:cNvPr>
            <p:cNvSpPr txBox="1"/>
            <p:nvPr/>
          </p:nvSpPr>
          <p:spPr>
            <a:xfrm>
              <a:off x="880493" y="3144251"/>
              <a:ext cx="422169" cy="30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f2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C81CD47-9300-43D3-84F7-65626102F772}"/>
              </a:ext>
            </a:extLst>
          </p:cNvPr>
          <p:cNvGrpSpPr/>
          <p:nvPr/>
        </p:nvGrpSpPr>
        <p:grpSpPr>
          <a:xfrm>
            <a:off x="4799761" y="5071361"/>
            <a:ext cx="383819" cy="394865"/>
            <a:chOff x="817605" y="3144251"/>
            <a:chExt cx="590439" cy="60743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DF1AD01-48E0-40A9-909E-492112681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605" y="3161244"/>
              <a:ext cx="590439" cy="590439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3B88219-E493-4CEE-959E-549708BD95B4}"/>
                </a:ext>
              </a:extLst>
            </p:cNvPr>
            <p:cNvSpPr txBox="1"/>
            <p:nvPr/>
          </p:nvSpPr>
          <p:spPr>
            <a:xfrm>
              <a:off x="880493" y="3144251"/>
              <a:ext cx="422169" cy="30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f2</a:t>
              </a:r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5958ADF-6C20-4C1B-A64A-884FB29F7DE2}"/>
              </a:ext>
            </a:extLst>
          </p:cNvPr>
          <p:cNvSpPr/>
          <p:nvPr/>
        </p:nvSpPr>
        <p:spPr>
          <a:xfrm>
            <a:off x="3718383" y="4938713"/>
            <a:ext cx="1703724" cy="678746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546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91EFBC18-1AB7-437D-A38C-73B585493536}"/>
              </a:ext>
            </a:extLst>
          </p:cNvPr>
          <p:cNvSpPr/>
          <p:nvPr/>
        </p:nvSpPr>
        <p:spPr>
          <a:xfrm>
            <a:off x="441128" y="2683919"/>
            <a:ext cx="4848360" cy="1570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5DEEB-A5E4-4763-A4B4-CD9576BAE5CC}"/>
              </a:ext>
            </a:extLst>
          </p:cNvPr>
          <p:cNvSpPr txBox="1"/>
          <p:nvPr/>
        </p:nvSpPr>
        <p:spPr>
          <a:xfrm>
            <a:off x="356746" y="142852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3. Patch </a:t>
            </a:r>
            <a:r>
              <a:rPr lang="ko-KR" altLang="en-US" sz="2000" dirty="0">
                <a:solidFill>
                  <a:srgbClr val="FF0000"/>
                </a:solidFill>
              </a:rPr>
              <a:t>서버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434077-99F0-4372-BBFE-04AF71ADAAAD}"/>
              </a:ext>
            </a:extLst>
          </p:cNvPr>
          <p:cNvSpPr/>
          <p:nvPr/>
        </p:nvSpPr>
        <p:spPr>
          <a:xfrm>
            <a:off x="356746" y="6500835"/>
            <a:ext cx="11478508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18C866-108C-4DF0-8A2B-2BDB35728F70}"/>
              </a:ext>
            </a:extLst>
          </p:cNvPr>
          <p:cNvSpPr/>
          <p:nvPr/>
        </p:nvSpPr>
        <p:spPr>
          <a:xfrm>
            <a:off x="3570864" y="342907"/>
            <a:ext cx="826439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C0248-D134-4AF1-9F6B-9EFF61E369C0}"/>
              </a:ext>
            </a:extLst>
          </p:cNvPr>
          <p:cNvSpPr txBox="1"/>
          <p:nvPr/>
        </p:nvSpPr>
        <p:spPr>
          <a:xfrm>
            <a:off x="1564552" y="772861"/>
            <a:ext cx="737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어떻게 하면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들이 </a:t>
            </a:r>
            <a:r>
              <a:rPr lang="ko-KR" altLang="en-US" sz="24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편리하게 업데이트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관리 할까요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53F410-0E0A-44AD-8303-EB307C7E0DA4}"/>
              </a:ext>
            </a:extLst>
          </p:cNvPr>
          <p:cNvSpPr/>
          <p:nvPr/>
        </p:nvSpPr>
        <p:spPr>
          <a:xfrm>
            <a:off x="356746" y="783186"/>
            <a:ext cx="1200962" cy="4358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57D951-0365-4A90-B681-1E07F8D3293E}"/>
              </a:ext>
            </a:extLst>
          </p:cNvPr>
          <p:cNvSpPr txBox="1"/>
          <p:nvPr/>
        </p:nvSpPr>
        <p:spPr>
          <a:xfrm>
            <a:off x="8972092" y="787454"/>
            <a:ext cx="2699778" cy="40011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보다는 못하지만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버전 시스템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EB8EB68-6742-4B8B-872B-214BD13C2717}"/>
              </a:ext>
            </a:extLst>
          </p:cNvPr>
          <p:cNvGrpSpPr/>
          <p:nvPr/>
        </p:nvGrpSpPr>
        <p:grpSpPr>
          <a:xfrm>
            <a:off x="3893606" y="1813647"/>
            <a:ext cx="441595" cy="598926"/>
            <a:chOff x="817605" y="3161244"/>
            <a:chExt cx="590439" cy="80080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5C35A52-B5FF-4F5A-94DB-4B0A86F24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605" y="3161244"/>
              <a:ext cx="590439" cy="59043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15ECAF-5D21-4B93-B878-A16E13600BBC}"/>
                </a:ext>
              </a:extLst>
            </p:cNvPr>
            <p:cNvSpPr txBox="1"/>
            <p:nvPr/>
          </p:nvSpPr>
          <p:spPr>
            <a:xfrm>
              <a:off x="915882" y="3731213"/>
              <a:ext cx="316112" cy="230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v2</a:t>
              </a: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2263F6DC-9CFE-405E-AA43-EAEC5688BF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959" y="3210571"/>
            <a:ext cx="470212" cy="47021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BFF5B94-CC43-40DA-8464-F881D5877A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98" y="5089327"/>
            <a:ext cx="605432" cy="60543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1F0B1BF-775A-4BE5-8446-4B4BE8A31D23}"/>
              </a:ext>
            </a:extLst>
          </p:cNvPr>
          <p:cNvSpPr txBox="1"/>
          <p:nvPr/>
        </p:nvSpPr>
        <p:spPr>
          <a:xfrm>
            <a:off x="3329895" y="5269861"/>
            <a:ext cx="1514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Patch_Ver_v2.json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C8138BC-8543-4AA4-B34D-7F42A1D527C2}"/>
              </a:ext>
            </a:extLst>
          </p:cNvPr>
          <p:cNvCxnSpPr>
            <a:cxnSpLocks/>
          </p:cNvCxnSpPr>
          <p:nvPr/>
        </p:nvCxnSpPr>
        <p:spPr>
          <a:xfrm>
            <a:off x="3048293" y="2438072"/>
            <a:ext cx="0" cy="6154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F344C28-474D-412E-86D8-DA9562258CA2}"/>
              </a:ext>
            </a:extLst>
          </p:cNvPr>
          <p:cNvCxnSpPr>
            <a:cxnSpLocks/>
          </p:cNvCxnSpPr>
          <p:nvPr/>
        </p:nvCxnSpPr>
        <p:spPr>
          <a:xfrm>
            <a:off x="3048293" y="3849093"/>
            <a:ext cx="0" cy="9050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FD1403A-CDE5-4007-B5C9-9CB674DB58C6}"/>
              </a:ext>
            </a:extLst>
          </p:cNvPr>
          <p:cNvSpPr/>
          <p:nvPr/>
        </p:nvSpPr>
        <p:spPr>
          <a:xfrm>
            <a:off x="2761498" y="5013942"/>
            <a:ext cx="2082402" cy="72701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D10C44-B5C8-4619-B195-89AEBB4109E0}"/>
              </a:ext>
            </a:extLst>
          </p:cNvPr>
          <p:cNvSpPr txBox="1"/>
          <p:nvPr/>
        </p:nvSpPr>
        <p:spPr>
          <a:xfrm>
            <a:off x="565132" y="3243102"/>
            <a:ext cx="1941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이전 버전 파일과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최신 버전 파일 </a:t>
            </a:r>
            <a:r>
              <a:rPr lang="ko-KR" altLang="en-US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비교</a:t>
            </a:r>
            <a:endParaRPr lang="en-US" sz="14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D0624BC-EC82-42A2-AEA8-321D6A6B8948}"/>
              </a:ext>
            </a:extLst>
          </p:cNvPr>
          <p:cNvSpPr txBox="1"/>
          <p:nvPr/>
        </p:nvSpPr>
        <p:spPr>
          <a:xfrm>
            <a:off x="565132" y="1791433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관리자가 </a:t>
            </a:r>
            <a:r>
              <a:rPr lang="ko-KR" altLang="en-US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최신 파일과</a:t>
            </a:r>
            <a:endParaRPr lang="en-US" altLang="ko-KR" sz="14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400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버전명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업로드</a:t>
            </a:r>
            <a:endParaRPr 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BE7006-D3F1-4BF1-B1A9-F397809AF84A}"/>
              </a:ext>
            </a:extLst>
          </p:cNvPr>
          <p:cNvSpPr txBox="1"/>
          <p:nvPr/>
        </p:nvSpPr>
        <p:spPr>
          <a:xfrm>
            <a:off x="565132" y="5124199"/>
            <a:ext cx="1704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이전 버전과 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</a:t>
            </a:r>
            <a:r>
              <a:rPr lang="ko-KR" altLang="en-US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 내역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</a:t>
            </a:r>
            <a:endParaRPr 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F0189E30-13D2-4510-B9B2-F2F9A710D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163" y="5035134"/>
            <a:ext cx="6465085" cy="734131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A93E2E36-0DFA-4BB2-9810-FFD71DCC80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75" y="1750758"/>
            <a:ext cx="521237" cy="521237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59E2FF11-EABD-44DC-89EE-4797C0BC6CB1}"/>
              </a:ext>
            </a:extLst>
          </p:cNvPr>
          <p:cNvGrpSpPr/>
          <p:nvPr/>
        </p:nvGrpSpPr>
        <p:grpSpPr>
          <a:xfrm>
            <a:off x="3645302" y="3226005"/>
            <a:ext cx="441595" cy="461665"/>
            <a:chOff x="817606" y="2271373"/>
            <a:chExt cx="590439" cy="617274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8EF8D540-6BCC-481F-B343-13B39F988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606" y="2298208"/>
              <a:ext cx="590439" cy="590439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FBF9A99-428A-412C-80E8-191BC86B62B1}"/>
                </a:ext>
              </a:extLst>
            </p:cNvPr>
            <p:cNvSpPr txBox="1"/>
            <p:nvPr/>
          </p:nvSpPr>
          <p:spPr>
            <a:xfrm>
              <a:off x="880493" y="2271373"/>
              <a:ext cx="31611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v1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AEC755-DEDB-4C8E-8F7C-8E602F5A7080}"/>
              </a:ext>
            </a:extLst>
          </p:cNvPr>
          <p:cNvGrpSpPr/>
          <p:nvPr/>
        </p:nvGrpSpPr>
        <p:grpSpPr>
          <a:xfrm>
            <a:off x="4182360" y="3226479"/>
            <a:ext cx="441595" cy="454304"/>
            <a:chOff x="817605" y="3144251"/>
            <a:chExt cx="590439" cy="607432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F19D234E-FFCF-48BC-AAEB-3A8E85625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605" y="3161244"/>
              <a:ext cx="590439" cy="59043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2D49A25-6401-4EDF-8A4A-E0647F100D87}"/>
                </a:ext>
              </a:extLst>
            </p:cNvPr>
            <p:cNvSpPr txBox="1"/>
            <p:nvPr/>
          </p:nvSpPr>
          <p:spPr>
            <a:xfrm>
              <a:off x="880493" y="3144251"/>
              <a:ext cx="31611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v2</a:t>
              </a:r>
            </a:p>
          </p:txBody>
        </p:sp>
      </p:grpSp>
      <p:sp>
        <p:nvSpPr>
          <p:cNvPr id="74" name="화살표: 위로 구부러짐 73">
            <a:extLst>
              <a:ext uri="{FF2B5EF4-FFF2-40B4-BE49-F238E27FC236}">
                <a16:creationId xmlns:a16="http://schemas.microsoft.com/office/drawing/2014/main" id="{E0C47550-36DF-4EB7-BDD4-768FC5AB807F}"/>
              </a:ext>
            </a:extLst>
          </p:cNvPr>
          <p:cNvSpPr/>
          <p:nvPr/>
        </p:nvSpPr>
        <p:spPr>
          <a:xfrm>
            <a:off x="3882134" y="3766086"/>
            <a:ext cx="519373" cy="209227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화살표: 위로 구부러짐 74">
            <a:extLst>
              <a:ext uri="{FF2B5EF4-FFF2-40B4-BE49-F238E27FC236}">
                <a16:creationId xmlns:a16="http://schemas.microsoft.com/office/drawing/2014/main" id="{FC3AE2ED-A296-4F30-AE14-DCC91028BF3D}"/>
              </a:ext>
            </a:extLst>
          </p:cNvPr>
          <p:cNvSpPr/>
          <p:nvPr/>
        </p:nvSpPr>
        <p:spPr>
          <a:xfrm rot="10800000">
            <a:off x="3880292" y="2924131"/>
            <a:ext cx="519373" cy="209227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8F1F17-69FA-4BA0-8342-4690BA823B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076" y="1479187"/>
            <a:ext cx="1814719" cy="14820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A15691-3785-4D38-AD5C-8113ABE2C3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884" y="3053559"/>
            <a:ext cx="4993102" cy="186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2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91EFBC18-1AB7-437D-A38C-73B585493536}"/>
              </a:ext>
            </a:extLst>
          </p:cNvPr>
          <p:cNvSpPr/>
          <p:nvPr/>
        </p:nvSpPr>
        <p:spPr>
          <a:xfrm>
            <a:off x="441127" y="2683919"/>
            <a:ext cx="5807273" cy="1570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5DEEB-A5E4-4763-A4B4-CD9576BAE5CC}"/>
              </a:ext>
            </a:extLst>
          </p:cNvPr>
          <p:cNvSpPr txBox="1"/>
          <p:nvPr/>
        </p:nvSpPr>
        <p:spPr>
          <a:xfrm>
            <a:off x="356746" y="142852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3. Patch </a:t>
            </a:r>
            <a:r>
              <a:rPr lang="ko-KR" altLang="en-US" sz="2000" dirty="0">
                <a:solidFill>
                  <a:srgbClr val="FF0000"/>
                </a:solidFill>
              </a:rPr>
              <a:t>서버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434077-99F0-4372-BBFE-04AF71ADAAAD}"/>
              </a:ext>
            </a:extLst>
          </p:cNvPr>
          <p:cNvSpPr/>
          <p:nvPr/>
        </p:nvSpPr>
        <p:spPr>
          <a:xfrm>
            <a:off x="356746" y="6500835"/>
            <a:ext cx="11478508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18C866-108C-4DF0-8A2B-2BDB35728F70}"/>
              </a:ext>
            </a:extLst>
          </p:cNvPr>
          <p:cNvSpPr/>
          <p:nvPr/>
        </p:nvSpPr>
        <p:spPr>
          <a:xfrm>
            <a:off x="3570864" y="342907"/>
            <a:ext cx="826439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C0248-D134-4AF1-9F6B-9EFF61E369C0}"/>
              </a:ext>
            </a:extLst>
          </p:cNvPr>
          <p:cNvSpPr txBox="1"/>
          <p:nvPr/>
        </p:nvSpPr>
        <p:spPr>
          <a:xfrm>
            <a:off x="1564552" y="772861"/>
            <a:ext cx="737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어떻게 하면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0000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들이 </a:t>
            </a:r>
            <a:r>
              <a:rPr lang="ko-KR" altLang="en-US" sz="24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편리하게 업데이트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관리 할까요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53F410-0E0A-44AD-8303-EB307C7E0DA4}"/>
              </a:ext>
            </a:extLst>
          </p:cNvPr>
          <p:cNvSpPr/>
          <p:nvPr/>
        </p:nvSpPr>
        <p:spPr>
          <a:xfrm>
            <a:off x="356746" y="783186"/>
            <a:ext cx="1200962" cy="4358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EB8EB68-6742-4B8B-872B-214BD13C2717}"/>
              </a:ext>
            </a:extLst>
          </p:cNvPr>
          <p:cNvGrpSpPr/>
          <p:nvPr/>
        </p:nvGrpSpPr>
        <p:grpSpPr>
          <a:xfrm>
            <a:off x="4104052" y="1798834"/>
            <a:ext cx="383819" cy="394865"/>
            <a:chOff x="817605" y="3144251"/>
            <a:chExt cx="590439" cy="607432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5C35A52-B5FF-4F5A-94DB-4B0A86F24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605" y="3161244"/>
              <a:ext cx="590439" cy="59043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15ECAF-5D21-4B93-B878-A16E13600BBC}"/>
                </a:ext>
              </a:extLst>
            </p:cNvPr>
            <p:cNvSpPr txBox="1"/>
            <p:nvPr/>
          </p:nvSpPr>
          <p:spPr>
            <a:xfrm>
              <a:off x="880493" y="3144251"/>
              <a:ext cx="422169" cy="30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f2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54DC912-4D38-49B5-9ADD-3BF729A8EEF5}"/>
              </a:ext>
            </a:extLst>
          </p:cNvPr>
          <p:cNvGrpSpPr/>
          <p:nvPr/>
        </p:nvGrpSpPr>
        <p:grpSpPr>
          <a:xfrm>
            <a:off x="3679353" y="1786914"/>
            <a:ext cx="383819" cy="401263"/>
            <a:chOff x="817606" y="2271373"/>
            <a:chExt cx="590439" cy="61727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B022093-D960-42CA-81CE-B3BB34FA3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606" y="2298208"/>
              <a:ext cx="590439" cy="59043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B222AD-2C59-4252-A961-7043490F6317}"/>
                </a:ext>
              </a:extLst>
            </p:cNvPr>
            <p:cNvSpPr txBox="1"/>
            <p:nvPr/>
          </p:nvSpPr>
          <p:spPr>
            <a:xfrm>
              <a:off x="880493" y="2271373"/>
              <a:ext cx="422169" cy="30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f1</a:t>
              </a: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2263F6DC-9CFE-405E-AA43-EAEC5688BF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923" y="1746231"/>
            <a:ext cx="470212" cy="470212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C8138BC-8543-4AA4-B34D-7F42A1D527C2}"/>
              </a:ext>
            </a:extLst>
          </p:cNvPr>
          <p:cNvCxnSpPr>
            <a:cxnSpLocks/>
          </p:cNvCxnSpPr>
          <p:nvPr/>
        </p:nvCxnSpPr>
        <p:spPr>
          <a:xfrm>
            <a:off x="3071043" y="2325083"/>
            <a:ext cx="0" cy="6521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F344C28-474D-412E-86D8-DA9562258CA2}"/>
              </a:ext>
            </a:extLst>
          </p:cNvPr>
          <p:cNvCxnSpPr>
            <a:cxnSpLocks/>
          </p:cNvCxnSpPr>
          <p:nvPr/>
        </p:nvCxnSpPr>
        <p:spPr>
          <a:xfrm>
            <a:off x="3068029" y="3895588"/>
            <a:ext cx="0" cy="9050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9D10C44-B5C8-4619-B195-89AEBB4109E0}"/>
              </a:ext>
            </a:extLst>
          </p:cNvPr>
          <p:cNvSpPr txBox="1"/>
          <p:nvPr/>
        </p:nvSpPr>
        <p:spPr>
          <a:xfrm>
            <a:off x="565132" y="3243102"/>
            <a:ext cx="1744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Release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버전 업로드</a:t>
            </a:r>
            <a:endParaRPr 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D0624BC-EC82-42A2-AEA8-321D6A6B8948}"/>
              </a:ext>
            </a:extLst>
          </p:cNvPr>
          <p:cNvSpPr txBox="1"/>
          <p:nvPr/>
        </p:nvSpPr>
        <p:spPr>
          <a:xfrm>
            <a:off x="565132" y="179143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용량이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작게 파일 </a:t>
            </a:r>
            <a:r>
              <a:rPr lang="ko-KR" altLang="en-US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압축</a:t>
            </a:r>
            <a:endParaRPr lang="en-US" sz="14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BE7006-D3F1-4BF1-B1A9-F397809AF84A}"/>
              </a:ext>
            </a:extLst>
          </p:cNvPr>
          <p:cNvSpPr txBox="1"/>
          <p:nvPr/>
        </p:nvSpPr>
        <p:spPr>
          <a:xfrm>
            <a:off x="565132" y="5185844"/>
            <a:ext cx="2103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버전별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Patch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파일 업로드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83F841-1A66-421C-85CA-5719467C1833}"/>
              </a:ext>
            </a:extLst>
          </p:cNvPr>
          <p:cNvSpPr txBox="1"/>
          <p:nvPr/>
        </p:nvSpPr>
        <p:spPr>
          <a:xfrm>
            <a:off x="9435567" y="788901"/>
            <a:ext cx="2053767" cy="40011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 해주는 </a:t>
            </a:r>
            <a:r>
              <a:rPr lang="ko-KR" altLang="en-US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배포 시스템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ED3A9-2AA9-4158-9435-08E10C1FA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157" y="3132862"/>
            <a:ext cx="591773" cy="59177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0DAE20D-2FB3-403C-BE8E-D57795EC8C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157" y="4976619"/>
            <a:ext cx="591773" cy="591773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A344A4FF-B978-4955-ADC9-B09ABA1B5538}"/>
              </a:ext>
            </a:extLst>
          </p:cNvPr>
          <p:cNvGrpSpPr/>
          <p:nvPr/>
        </p:nvGrpSpPr>
        <p:grpSpPr>
          <a:xfrm>
            <a:off x="4104052" y="3297060"/>
            <a:ext cx="383819" cy="394865"/>
            <a:chOff x="817605" y="3144251"/>
            <a:chExt cx="590439" cy="607432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69DB4EC-FF80-4333-9AF1-28734D5D0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605" y="3161244"/>
              <a:ext cx="590439" cy="590439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A81983-A6AD-432A-BB8E-348B17DC7310}"/>
                </a:ext>
              </a:extLst>
            </p:cNvPr>
            <p:cNvSpPr txBox="1"/>
            <p:nvPr/>
          </p:nvSpPr>
          <p:spPr>
            <a:xfrm>
              <a:off x="880493" y="3144251"/>
              <a:ext cx="422169" cy="30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f2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86A8444-6D1E-475D-AC19-81778EC9836C}"/>
              </a:ext>
            </a:extLst>
          </p:cNvPr>
          <p:cNvGrpSpPr/>
          <p:nvPr/>
        </p:nvGrpSpPr>
        <p:grpSpPr>
          <a:xfrm>
            <a:off x="3679353" y="3285140"/>
            <a:ext cx="383819" cy="401263"/>
            <a:chOff x="817606" y="2271373"/>
            <a:chExt cx="590439" cy="617274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1A19F8F5-DF57-459D-AF5B-B6E4BB2B3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606" y="2298208"/>
              <a:ext cx="590439" cy="590439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2043E95-351E-40D9-BE1F-5AEBFD0FFE5D}"/>
                </a:ext>
              </a:extLst>
            </p:cNvPr>
            <p:cNvSpPr txBox="1"/>
            <p:nvPr/>
          </p:nvSpPr>
          <p:spPr>
            <a:xfrm>
              <a:off x="880493" y="2271373"/>
              <a:ext cx="422169" cy="30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f1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AEB3F9E-55C7-4DA1-A9AF-C4D438C82BD9}"/>
              </a:ext>
            </a:extLst>
          </p:cNvPr>
          <p:cNvGrpSpPr/>
          <p:nvPr/>
        </p:nvGrpSpPr>
        <p:grpSpPr>
          <a:xfrm>
            <a:off x="3912142" y="5095058"/>
            <a:ext cx="383819" cy="394865"/>
            <a:chOff x="817605" y="3144251"/>
            <a:chExt cx="590439" cy="607432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797B584F-5476-4F2F-B50B-2FA19F501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605" y="3161244"/>
              <a:ext cx="590439" cy="59043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E754772-1734-4F36-A996-CEFE364D4B68}"/>
                </a:ext>
              </a:extLst>
            </p:cNvPr>
            <p:cNvSpPr txBox="1"/>
            <p:nvPr/>
          </p:nvSpPr>
          <p:spPr>
            <a:xfrm>
              <a:off x="880493" y="3144251"/>
              <a:ext cx="422169" cy="30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f2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4DC29A-E881-407E-AEAF-71279BFDFBC5}"/>
              </a:ext>
            </a:extLst>
          </p:cNvPr>
          <p:cNvSpPr/>
          <p:nvPr/>
        </p:nvSpPr>
        <p:spPr>
          <a:xfrm>
            <a:off x="3481435" y="3087948"/>
            <a:ext cx="1245234" cy="751668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8BF35C-59C5-454C-BC7E-A7658EFE3635}"/>
              </a:ext>
            </a:extLst>
          </p:cNvPr>
          <p:cNvSpPr/>
          <p:nvPr/>
        </p:nvSpPr>
        <p:spPr>
          <a:xfrm>
            <a:off x="3691480" y="2970082"/>
            <a:ext cx="797519" cy="2229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Release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068C3C7-2C6E-4DCB-B4B4-5EAA80567F48}"/>
              </a:ext>
            </a:extLst>
          </p:cNvPr>
          <p:cNvSpPr/>
          <p:nvPr/>
        </p:nvSpPr>
        <p:spPr>
          <a:xfrm>
            <a:off x="3481435" y="4883926"/>
            <a:ext cx="1245234" cy="751668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CE18549-C87B-4F47-8039-88A3897F2FEE}"/>
              </a:ext>
            </a:extLst>
          </p:cNvPr>
          <p:cNvSpPr/>
          <p:nvPr/>
        </p:nvSpPr>
        <p:spPr>
          <a:xfrm>
            <a:off x="3670476" y="4771958"/>
            <a:ext cx="909278" cy="2111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History/v2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B8DF26-9813-4ED7-9AEC-EAEDBF685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757" y="1798834"/>
            <a:ext cx="3610479" cy="362000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B94BF61-9C09-41E5-95B3-9A8256D23B26}"/>
              </a:ext>
            </a:extLst>
          </p:cNvPr>
          <p:cNvSpPr txBox="1"/>
          <p:nvPr/>
        </p:nvSpPr>
        <p:spPr>
          <a:xfrm>
            <a:off x="8539634" y="5654086"/>
            <a:ext cx="16674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패치 파일 서버 디렉토리</a:t>
            </a: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en-US" sz="10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1A0D13D-E25E-487D-9664-C9A90E8ADA64}"/>
              </a:ext>
            </a:extLst>
          </p:cNvPr>
          <p:cNvGrpSpPr/>
          <p:nvPr/>
        </p:nvGrpSpPr>
        <p:grpSpPr>
          <a:xfrm>
            <a:off x="8476985" y="2946245"/>
            <a:ext cx="243840" cy="1153160"/>
            <a:chOff x="5646420" y="1676400"/>
            <a:chExt cx="243840" cy="115316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9DCC0E2-0DF8-454E-906B-389CC7B0996F}"/>
                </a:ext>
              </a:extLst>
            </p:cNvPr>
            <p:cNvCxnSpPr/>
            <p:nvPr/>
          </p:nvCxnSpPr>
          <p:spPr>
            <a:xfrm>
              <a:off x="5646420" y="1676400"/>
              <a:ext cx="24384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D5D4814F-F3BC-45F0-8866-E870D6E4463E}"/>
                </a:ext>
              </a:extLst>
            </p:cNvPr>
            <p:cNvCxnSpPr/>
            <p:nvPr/>
          </p:nvCxnSpPr>
          <p:spPr>
            <a:xfrm>
              <a:off x="5646420" y="2829560"/>
              <a:ext cx="24384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971AFA76-5ED3-4F0A-993A-5D9E95DA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0260" y="1676400"/>
              <a:ext cx="0" cy="115316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8A87270-045F-43BC-B7E9-3395BBCCC468}"/>
              </a:ext>
            </a:extLst>
          </p:cNvPr>
          <p:cNvGrpSpPr/>
          <p:nvPr/>
        </p:nvGrpSpPr>
        <p:grpSpPr>
          <a:xfrm>
            <a:off x="9658396" y="4691469"/>
            <a:ext cx="243840" cy="762635"/>
            <a:chOff x="5646420" y="2066925"/>
            <a:chExt cx="243840" cy="762635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DD1603C-8135-4759-A69A-AB5BF09C855F}"/>
                </a:ext>
              </a:extLst>
            </p:cNvPr>
            <p:cNvCxnSpPr/>
            <p:nvPr/>
          </p:nvCxnSpPr>
          <p:spPr>
            <a:xfrm>
              <a:off x="5646420" y="2066925"/>
              <a:ext cx="24384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55921A75-7032-434A-A3D4-6D3E97CDBB66}"/>
                </a:ext>
              </a:extLst>
            </p:cNvPr>
            <p:cNvCxnSpPr/>
            <p:nvPr/>
          </p:nvCxnSpPr>
          <p:spPr>
            <a:xfrm>
              <a:off x="5646420" y="2829560"/>
              <a:ext cx="24384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6A50183A-F840-44C8-9660-40E0DCD8AE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0260" y="2066925"/>
              <a:ext cx="0" cy="76263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291461A-78AA-45C2-8822-97C9F3F94A10}"/>
              </a:ext>
            </a:extLst>
          </p:cNvPr>
          <p:cNvSpPr txBox="1"/>
          <p:nvPr/>
        </p:nvSpPr>
        <p:spPr>
          <a:xfrm>
            <a:off x="8731788" y="3368936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 파일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(.zip)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</a:t>
            </a:r>
            <a:endParaRPr 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42756E2-5FB3-4F7A-9B11-B0092E70AC3A}"/>
              </a:ext>
            </a:extLst>
          </p:cNvPr>
          <p:cNvSpPr txBox="1"/>
          <p:nvPr/>
        </p:nvSpPr>
        <p:spPr>
          <a:xfrm>
            <a:off x="9921286" y="4946390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버전별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변경 내역저장</a:t>
            </a:r>
            <a:endParaRPr 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914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15DEEB-A5E4-4763-A4B4-CD9576BAE5CC}"/>
              </a:ext>
            </a:extLst>
          </p:cNvPr>
          <p:cNvSpPr txBox="1"/>
          <p:nvPr/>
        </p:nvSpPr>
        <p:spPr>
          <a:xfrm>
            <a:off x="356746" y="142852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3. Patch </a:t>
            </a:r>
            <a:r>
              <a:rPr lang="ko-KR" altLang="en-US" sz="2000" dirty="0">
                <a:solidFill>
                  <a:srgbClr val="FF0000"/>
                </a:solidFill>
              </a:rPr>
              <a:t>서버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434077-99F0-4372-BBFE-04AF71ADAAAD}"/>
              </a:ext>
            </a:extLst>
          </p:cNvPr>
          <p:cNvSpPr/>
          <p:nvPr/>
        </p:nvSpPr>
        <p:spPr>
          <a:xfrm>
            <a:off x="356746" y="6500835"/>
            <a:ext cx="11478508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18C866-108C-4DF0-8A2B-2BDB35728F70}"/>
              </a:ext>
            </a:extLst>
          </p:cNvPr>
          <p:cNvSpPr/>
          <p:nvPr/>
        </p:nvSpPr>
        <p:spPr>
          <a:xfrm>
            <a:off x="3570864" y="342907"/>
            <a:ext cx="826439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181945-148B-424F-B784-0F13BD1EF8C6}"/>
              </a:ext>
            </a:extLst>
          </p:cNvPr>
          <p:cNvSpPr txBox="1"/>
          <p:nvPr/>
        </p:nvSpPr>
        <p:spPr>
          <a:xfrm>
            <a:off x="1564552" y="772861"/>
            <a:ext cx="5335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 서버는 </a:t>
            </a:r>
            <a:r>
              <a:rPr lang="ko-KR" altLang="en-US" sz="2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완벽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 터지지 않아요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158416-A4C3-41EF-8996-C2411DB2AB1F}"/>
              </a:ext>
            </a:extLst>
          </p:cNvPr>
          <p:cNvSpPr/>
          <p:nvPr/>
        </p:nvSpPr>
        <p:spPr>
          <a:xfrm>
            <a:off x="356746" y="783186"/>
            <a:ext cx="1200962" cy="4358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점검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449A8D-B40E-4430-BED7-95A1801D1DF4}"/>
              </a:ext>
            </a:extLst>
          </p:cNvPr>
          <p:cNvSpPr txBox="1"/>
          <p:nvPr/>
        </p:nvSpPr>
        <p:spPr>
          <a:xfrm>
            <a:off x="2672494" y="1656807"/>
            <a:ext cx="1641796" cy="40011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로직별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예외 처리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2F3B8F-ACD2-4419-AAE5-22B2F0D54257}"/>
              </a:ext>
            </a:extLst>
          </p:cNvPr>
          <p:cNvSpPr txBox="1"/>
          <p:nvPr/>
        </p:nvSpPr>
        <p:spPr>
          <a:xfrm>
            <a:off x="7771929" y="1656807"/>
            <a:ext cx="2249334" cy="40011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처음부터 </a:t>
            </a:r>
            <a:r>
              <a:rPr lang="ko-KR" altLang="en-US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소스코드 정리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7AAE48-B985-4F5E-96C2-1F3217E51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15"/>
          <a:stretch/>
        </p:blipFill>
        <p:spPr>
          <a:xfrm>
            <a:off x="6990578" y="2277485"/>
            <a:ext cx="3871944" cy="2151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145A1F-8EBD-46D7-80B0-9F3ED4826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15"/>
          <a:stretch/>
        </p:blipFill>
        <p:spPr>
          <a:xfrm>
            <a:off x="6990578" y="3868776"/>
            <a:ext cx="3871944" cy="21510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BD1A71C-CCE1-40BD-B22C-E249E77F4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817" y="2207940"/>
            <a:ext cx="4691150" cy="333498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3DC9C4F-2F8D-4779-AD0B-F6B1DF949691}"/>
              </a:ext>
            </a:extLst>
          </p:cNvPr>
          <p:cNvSpPr/>
          <p:nvPr/>
        </p:nvSpPr>
        <p:spPr>
          <a:xfrm>
            <a:off x="8863914" y="2644346"/>
            <a:ext cx="551935" cy="255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0BEA41-3CF5-4643-8E07-D12EFAA47101}"/>
              </a:ext>
            </a:extLst>
          </p:cNvPr>
          <p:cNvSpPr/>
          <p:nvPr/>
        </p:nvSpPr>
        <p:spPr>
          <a:xfrm>
            <a:off x="8859794" y="4246605"/>
            <a:ext cx="551935" cy="255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34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형 설명선 16"/>
          <p:cNvSpPr/>
          <p:nvPr/>
        </p:nvSpPr>
        <p:spPr>
          <a:xfrm>
            <a:off x="4738678" y="3714752"/>
            <a:ext cx="6357982" cy="2214578"/>
          </a:xfrm>
          <a:prstGeom prst="wedgeEllipseCallout">
            <a:avLst>
              <a:gd name="adj1" fmla="val -64847"/>
              <a:gd name="adj2" fmla="val -389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6827" y="692696"/>
            <a:ext cx="6707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기획 의도 </a:t>
            </a:r>
            <a:r>
              <a:rPr lang="en-US" altLang="ko-KR" sz="2400" dirty="0" smtClean="0"/>
              <a:t>1 : </a:t>
            </a:r>
            <a:r>
              <a:rPr lang="ko-KR" altLang="en-US" sz="2400" dirty="0" err="1" smtClean="0"/>
              <a:t>여성향</a:t>
            </a:r>
            <a:r>
              <a:rPr lang="ko-KR" altLang="en-US" sz="2400" dirty="0" smtClean="0"/>
              <a:t> 연애시뮬레이션 유저 특성 고려</a:t>
            </a:r>
            <a:endParaRPr lang="ko-KR" altLang="en-US" sz="24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166778" y="1857363"/>
            <a:ext cx="10215634" cy="3919351"/>
            <a:chOff x="2034528" y="2172219"/>
            <a:chExt cx="8714979" cy="321862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472" y="2699347"/>
              <a:ext cx="1714512" cy="171451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4228509" y="2172219"/>
              <a:ext cx="5789671" cy="555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ko-KR" sz="2800" b="1" dirty="0" smtClean="0">
                  <a:latin typeface="+mj-ea"/>
                  <a:ea typeface="+mj-ea"/>
                </a:rPr>
                <a:t>   &lt;</a:t>
              </a:r>
              <a:r>
                <a:rPr lang="ko-KR" altLang="en-US" sz="2800" b="1" dirty="0" err="1" smtClean="0">
                  <a:latin typeface="+mj-ea"/>
                  <a:ea typeface="+mj-ea"/>
                </a:rPr>
                <a:t>수집욕</a:t>
              </a:r>
              <a:r>
                <a:rPr lang="en-US" altLang="ko-KR" sz="2800" b="1" dirty="0" smtClean="0">
                  <a:latin typeface="+mj-ea"/>
                  <a:ea typeface="+mj-ea"/>
                </a:rPr>
                <a:t>&gt;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34528" y="4518852"/>
              <a:ext cx="2327881" cy="8719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latin typeface="+mj-ea"/>
                  <a:ea typeface="+mj-ea"/>
                </a:rPr>
                <a:t>그 외에도</a:t>
              </a:r>
              <a:endParaRPr lang="en-US" altLang="ko-KR" sz="1400" b="1" dirty="0" smtClean="0"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  <a:buFontTx/>
                <a:buChar char="-"/>
              </a:pPr>
              <a:r>
                <a:rPr lang="en-US" altLang="ko-KR" sz="1400" b="1" dirty="0" smtClean="0">
                  <a:latin typeface="+mj-ea"/>
                  <a:ea typeface="+mj-ea"/>
                </a:rPr>
                <a:t> 2</a:t>
              </a:r>
              <a:r>
                <a:rPr lang="ko-KR" altLang="en-US" sz="1400" b="1" dirty="0" smtClean="0">
                  <a:latin typeface="+mj-ea"/>
                  <a:ea typeface="+mj-ea"/>
                </a:rPr>
                <a:t>차 </a:t>
              </a:r>
              <a:r>
                <a:rPr lang="ko-KR" altLang="en-US" sz="1400" b="1" dirty="0" err="1" smtClean="0">
                  <a:latin typeface="+mj-ea"/>
                  <a:ea typeface="+mj-ea"/>
                </a:rPr>
                <a:t>창작러</a:t>
              </a:r>
              <a:r>
                <a:rPr lang="ko-KR" altLang="en-US" sz="1400" b="1" dirty="0" smtClean="0">
                  <a:latin typeface="+mj-ea"/>
                  <a:ea typeface="+mj-ea"/>
                </a:rPr>
                <a:t> </a:t>
              </a:r>
              <a:endParaRPr lang="en-US" altLang="ko-KR" sz="1400" b="1" dirty="0" smtClean="0"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  <a:buFontTx/>
                <a:buChar char="-"/>
              </a:pPr>
              <a:r>
                <a:rPr lang="ko-KR" altLang="en-US" sz="1400" b="1" dirty="0" smtClean="0">
                  <a:latin typeface="+mj-ea"/>
                  <a:ea typeface="+mj-ea"/>
                </a:rPr>
                <a:t> </a:t>
              </a:r>
              <a:r>
                <a:rPr lang="ko-KR" altLang="en-US" sz="1400" b="1" dirty="0" err="1" smtClean="0">
                  <a:latin typeface="+mj-ea"/>
                  <a:ea typeface="+mj-ea"/>
                </a:rPr>
                <a:t>트위터</a:t>
              </a:r>
              <a:r>
                <a:rPr lang="en-US" altLang="ko-KR" sz="1400" b="1" dirty="0" smtClean="0">
                  <a:latin typeface="+mj-ea"/>
                  <a:ea typeface="+mj-ea"/>
                </a:rPr>
                <a:t>, </a:t>
              </a:r>
              <a:r>
                <a:rPr lang="ko-KR" altLang="en-US" sz="1400" b="1" dirty="0" smtClean="0">
                  <a:latin typeface="+mj-ea"/>
                  <a:ea typeface="+mj-ea"/>
                </a:rPr>
                <a:t>커뮤니티 유저 등등                  </a:t>
              </a:r>
              <a:endParaRPr lang="en-US" altLang="ko-KR" sz="1400" b="1" dirty="0" smtClean="0">
                <a:latin typeface="+mj-ea"/>
                <a:ea typeface="+mj-e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995882" y="2276797"/>
              <a:ext cx="4753625" cy="834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 smtClean="0">
                  <a:latin typeface="+mj-ea"/>
                  <a:ea typeface="+mj-ea"/>
                </a:rPr>
                <a:t>“repeatable” </a:t>
              </a:r>
              <a:r>
                <a:rPr lang="ko-KR" altLang="en-US" sz="2000" dirty="0" smtClean="0">
                  <a:latin typeface="+mj-ea"/>
                  <a:ea typeface="+mj-ea"/>
                </a:rPr>
                <a:t>유저의 반복적 플레이와 직결</a:t>
              </a:r>
              <a:endParaRPr lang="en-US" altLang="ko-KR" sz="2000" dirty="0" smtClean="0"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en-US" sz="2000" dirty="0" smtClean="0">
                  <a:solidFill>
                    <a:srgbClr val="FF0000"/>
                  </a:solidFill>
                  <a:latin typeface="+mj-ea"/>
                  <a:ea typeface="+mj-ea"/>
                </a:rPr>
                <a:t>= </a:t>
              </a:r>
              <a:r>
                <a:rPr lang="ko-KR" altLang="en-US" sz="2000" dirty="0" smtClean="0">
                  <a:solidFill>
                    <a:srgbClr val="FF0000"/>
                  </a:solidFill>
                  <a:latin typeface="+mj-ea"/>
                  <a:ea typeface="+mj-ea"/>
                </a:rPr>
                <a:t>반복적 매출 가능</a:t>
              </a:r>
              <a:endParaRPr lang="en-US" sz="2000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38348" y="2342157"/>
              <a:ext cx="1269899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1400" b="1" dirty="0" smtClean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  <a:cs typeface="Apple SD Gothic Neo" charset="-127"/>
                </a:rPr>
                <a:t>20~30</a:t>
              </a:r>
              <a:r>
                <a:rPr kumimoji="1" lang="ko-KR" altLang="en-US" sz="1400" b="1" dirty="0" smtClean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  <a:cs typeface="Apple SD Gothic Neo" charset="-127"/>
                </a:rPr>
                <a:t>대 여성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310314" y="4161874"/>
            <a:ext cx="487365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엔딩이</a:t>
            </a:r>
            <a:r>
              <a:rPr lang="en-US" altLang="ko-KR" dirty="0" smtClean="0"/>
              <a:t>… 10</a:t>
            </a:r>
            <a:r>
              <a:rPr lang="ko-KR" altLang="en-US" dirty="0" smtClean="0"/>
              <a:t>개</a:t>
            </a:r>
            <a:r>
              <a:rPr lang="en-US" altLang="ko-KR" dirty="0" smtClean="0"/>
              <a:t>…? </a:t>
            </a:r>
            <a:r>
              <a:rPr lang="ko-KR" altLang="en-US" dirty="0" smtClean="0"/>
              <a:t>다 가지고 만다</a:t>
            </a:r>
            <a:r>
              <a:rPr lang="en-US" altLang="ko-KR" dirty="0" smtClean="0"/>
              <a:t>… </a:t>
            </a:r>
            <a:r>
              <a:rPr lang="ko-KR" altLang="en-US" dirty="0" err="1" smtClean="0"/>
              <a:t>ㅎㅎ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그게 아무리 오래 걸리더라도</a:t>
            </a:r>
            <a:r>
              <a:rPr lang="en-US" altLang="ko-KR" dirty="0" smtClean="0"/>
              <a:t>…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아무리 고생스럽더라도</a:t>
            </a:r>
            <a:r>
              <a:rPr lang="en-US" altLang="ko-KR" dirty="0" smtClean="0"/>
              <a:t>.. ^-^!!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6746" y="142852"/>
            <a:ext cx="949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0. </a:t>
            </a:r>
            <a:r>
              <a:rPr lang="ko-KR" altLang="en-US" sz="2000" dirty="0" smtClean="0">
                <a:solidFill>
                  <a:srgbClr val="FF0000"/>
                </a:solidFill>
              </a:rPr>
              <a:t>기획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70864" y="342907"/>
            <a:ext cx="826439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/>
          <p:cNvSpPr/>
          <p:nvPr/>
        </p:nvSpPr>
        <p:spPr>
          <a:xfrm>
            <a:off x="356746" y="6500835"/>
            <a:ext cx="11478508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58849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15DEEB-A5E4-4763-A4B4-CD9576BAE5CC}"/>
              </a:ext>
            </a:extLst>
          </p:cNvPr>
          <p:cNvSpPr txBox="1"/>
          <p:nvPr/>
        </p:nvSpPr>
        <p:spPr>
          <a:xfrm>
            <a:off x="356746" y="142852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3. Patch </a:t>
            </a:r>
            <a:r>
              <a:rPr lang="ko-KR" altLang="en-US" sz="2000" dirty="0">
                <a:solidFill>
                  <a:srgbClr val="FF0000"/>
                </a:solidFill>
              </a:rPr>
              <a:t>서버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434077-99F0-4372-BBFE-04AF71ADAAAD}"/>
              </a:ext>
            </a:extLst>
          </p:cNvPr>
          <p:cNvSpPr/>
          <p:nvPr/>
        </p:nvSpPr>
        <p:spPr>
          <a:xfrm>
            <a:off x="356746" y="6500835"/>
            <a:ext cx="11478508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18C866-108C-4DF0-8A2B-2BDB35728F70}"/>
              </a:ext>
            </a:extLst>
          </p:cNvPr>
          <p:cNvSpPr/>
          <p:nvPr/>
        </p:nvSpPr>
        <p:spPr>
          <a:xfrm>
            <a:off x="3570864" y="342907"/>
            <a:ext cx="826439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181945-148B-424F-B784-0F13BD1EF8C6}"/>
              </a:ext>
            </a:extLst>
          </p:cNvPr>
          <p:cNvSpPr txBox="1"/>
          <p:nvPr/>
        </p:nvSpPr>
        <p:spPr>
          <a:xfrm>
            <a:off x="1564552" y="772861"/>
            <a:ext cx="3230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인생은 </a:t>
            </a:r>
            <a:r>
              <a:rPr lang="ko-KR" altLang="en-US" sz="2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실전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이야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158416-A4C3-41EF-8996-C2411DB2AB1F}"/>
              </a:ext>
            </a:extLst>
          </p:cNvPr>
          <p:cNvSpPr/>
          <p:nvPr/>
        </p:nvSpPr>
        <p:spPr>
          <a:xfrm>
            <a:off x="356746" y="783186"/>
            <a:ext cx="1200962" cy="4358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3DE7BD-DAF1-4615-A310-32750447F630}"/>
              </a:ext>
            </a:extLst>
          </p:cNvPr>
          <p:cNvSpPr txBox="1"/>
          <p:nvPr/>
        </p:nvSpPr>
        <p:spPr>
          <a:xfrm>
            <a:off x="9493423" y="3059668"/>
            <a:ext cx="2048959" cy="36933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결과값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정확성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57%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D558E1-A37E-4BB2-94E6-BB499CEE44EA}"/>
              </a:ext>
            </a:extLst>
          </p:cNvPr>
          <p:cNvSpPr txBox="1"/>
          <p:nvPr/>
        </p:nvSpPr>
        <p:spPr>
          <a:xfrm>
            <a:off x="9699369" y="3966568"/>
            <a:ext cx="1628972" cy="36933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에러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12%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68FC85-413E-446F-8428-C7F02AC23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46" y="2168378"/>
            <a:ext cx="8447131" cy="310521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5209" y="558217"/>
            <a:ext cx="2247173" cy="224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15DEEB-A5E4-4763-A4B4-CD9576BAE5CC}"/>
              </a:ext>
            </a:extLst>
          </p:cNvPr>
          <p:cNvSpPr txBox="1"/>
          <p:nvPr/>
        </p:nvSpPr>
        <p:spPr>
          <a:xfrm>
            <a:off x="356746" y="142852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3. Patch </a:t>
            </a:r>
            <a:r>
              <a:rPr lang="ko-KR" altLang="en-US" sz="2000" dirty="0">
                <a:solidFill>
                  <a:srgbClr val="FF0000"/>
                </a:solidFill>
              </a:rPr>
              <a:t>서버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434077-99F0-4372-BBFE-04AF71ADAAAD}"/>
              </a:ext>
            </a:extLst>
          </p:cNvPr>
          <p:cNvSpPr/>
          <p:nvPr/>
        </p:nvSpPr>
        <p:spPr>
          <a:xfrm>
            <a:off x="356746" y="6500835"/>
            <a:ext cx="11478508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18C866-108C-4DF0-8A2B-2BDB35728F70}"/>
              </a:ext>
            </a:extLst>
          </p:cNvPr>
          <p:cNvSpPr/>
          <p:nvPr/>
        </p:nvSpPr>
        <p:spPr>
          <a:xfrm>
            <a:off x="3570864" y="342907"/>
            <a:ext cx="826439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181945-148B-424F-B784-0F13BD1EF8C6}"/>
              </a:ext>
            </a:extLst>
          </p:cNvPr>
          <p:cNvSpPr txBox="1"/>
          <p:nvPr/>
        </p:nvSpPr>
        <p:spPr>
          <a:xfrm>
            <a:off x="1564552" y="772861"/>
            <a:ext cx="8090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프로젝트에서 배운 상식이 통하지 않는 </a:t>
            </a:r>
            <a:r>
              <a:rPr lang="ko-KR" alt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백앤드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서버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158416-A4C3-41EF-8996-C2411DB2AB1F}"/>
              </a:ext>
            </a:extLst>
          </p:cNvPr>
          <p:cNvSpPr/>
          <p:nvPr/>
        </p:nvSpPr>
        <p:spPr>
          <a:xfrm>
            <a:off x="356746" y="783186"/>
            <a:ext cx="1200962" cy="4358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수습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2B9381-DDB9-4270-BC3B-9E5D0028BD96}"/>
              </a:ext>
            </a:extLst>
          </p:cNvPr>
          <p:cNvSpPr txBox="1"/>
          <p:nvPr/>
        </p:nvSpPr>
        <p:spPr>
          <a:xfrm>
            <a:off x="1873232" y="1843345"/>
            <a:ext cx="2650084" cy="40011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메모리 낭비가 아닌 </a:t>
            </a:r>
            <a:r>
              <a:rPr lang="ko-KR" altLang="en-US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메모리 상주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8F3ED2-5C18-45B1-B38F-802757FC0989}"/>
              </a:ext>
            </a:extLst>
          </p:cNvPr>
          <p:cNvSpPr txBox="1"/>
          <p:nvPr/>
        </p:nvSpPr>
        <p:spPr>
          <a:xfrm>
            <a:off x="7310205" y="1843345"/>
            <a:ext cx="2650084" cy="40011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오래 놔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두면 </a:t>
            </a:r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안되는 </a:t>
            </a:r>
            <a:r>
              <a:rPr lang="ko-KR" altLang="en-US" sz="2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커넥션 유지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5F215B-A21E-4FC6-9B38-CD3EC5DEF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481" y="2689244"/>
            <a:ext cx="3991532" cy="22672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6DD56DC-85CC-4767-8BAB-637BF61EF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613" y="3004960"/>
            <a:ext cx="3553321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0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15DEEB-A5E4-4763-A4B4-CD9576BAE5CC}"/>
              </a:ext>
            </a:extLst>
          </p:cNvPr>
          <p:cNvSpPr txBox="1"/>
          <p:nvPr/>
        </p:nvSpPr>
        <p:spPr>
          <a:xfrm>
            <a:off x="356746" y="142852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3. Patch </a:t>
            </a:r>
            <a:r>
              <a:rPr lang="ko-KR" altLang="en-US" sz="2000" dirty="0">
                <a:solidFill>
                  <a:srgbClr val="FF0000"/>
                </a:solidFill>
              </a:rPr>
              <a:t>서버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434077-99F0-4372-BBFE-04AF71ADAAAD}"/>
              </a:ext>
            </a:extLst>
          </p:cNvPr>
          <p:cNvSpPr/>
          <p:nvPr/>
        </p:nvSpPr>
        <p:spPr>
          <a:xfrm>
            <a:off x="356746" y="6500835"/>
            <a:ext cx="11478508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18C866-108C-4DF0-8A2B-2BDB35728F70}"/>
              </a:ext>
            </a:extLst>
          </p:cNvPr>
          <p:cNvSpPr/>
          <p:nvPr/>
        </p:nvSpPr>
        <p:spPr>
          <a:xfrm>
            <a:off x="3570864" y="342907"/>
            <a:ext cx="826439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181945-148B-424F-B784-0F13BD1EF8C6}"/>
              </a:ext>
            </a:extLst>
          </p:cNvPr>
          <p:cNvSpPr txBox="1"/>
          <p:nvPr/>
        </p:nvSpPr>
        <p:spPr>
          <a:xfrm>
            <a:off x="1564552" y="772861"/>
            <a:ext cx="3855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발상의 전환 후에 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158416-A4C3-41EF-8996-C2411DB2AB1F}"/>
              </a:ext>
            </a:extLst>
          </p:cNvPr>
          <p:cNvSpPr/>
          <p:nvPr/>
        </p:nvSpPr>
        <p:spPr>
          <a:xfrm>
            <a:off x="356746" y="783186"/>
            <a:ext cx="1200962" cy="4358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수습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16EA12-A3C4-4416-8D85-AB974C27C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46" y="1618760"/>
            <a:ext cx="8905103" cy="3219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599028-6FE3-4568-A882-9837BD6E2F87}"/>
              </a:ext>
            </a:extLst>
          </p:cNvPr>
          <p:cNvSpPr txBox="1"/>
          <p:nvPr/>
        </p:nvSpPr>
        <p:spPr>
          <a:xfrm>
            <a:off x="9691132" y="2547105"/>
            <a:ext cx="2190023" cy="36933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결과값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정확성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100%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205CAA-2CF1-4797-AA97-BED584C5C9AC}"/>
              </a:ext>
            </a:extLst>
          </p:cNvPr>
          <p:cNvSpPr txBox="1"/>
          <p:nvPr/>
        </p:nvSpPr>
        <p:spPr>
          <a:xfrm>
            <a:off x="9897078" y="3454005"/>
            <a:ext cx="1487908" cy="36933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에러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8%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181945-148B-424F-B784-0F13BD1EF8C6}"/>
              </a:ext>
            </a:extLst>
          </p:cNvPr>
          <p:cNvSpPr txBox="1"/>
          <p:nvPr/>
        </p:nvSpPr>
        <p:spPr>
          <a:xfrm>
            <a:off x="3386523" y="5501578"/>
            <a:ext cx="587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테스트를 조금 더 빨리 했으면 좋았을 뻔했다</a:t>
            </a:r>
            <a:r>
              <a:rPr lang="en-US" altLang="ko-KR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..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02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434077-99F0-4372-BBFE-04AF71ADAAAD}"/>
              </a:ext>
            </a:extLst>
          </p:cNvPr>
          <p:cNvSpPr/>
          <p:nvPr/>
        </p:nvSpPr>
        <p:spPr>
          <a:xfrm>
            <a:off x="356746" y="6500835"/>
            <a:ext cx="11478508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18C866-108C-4DF0-8A2B-2BDB35728F70}"/>
              </a:ext>
            </a:extLst>
          </p:cNvPr>
          <p:cNvSpPr/>
          <p:nvPr/>
        </p:nvSpPr>
        <p:spPr>
          <a:xfrm>
            <a:off x="3570864" y="342907"/>
            <a:ext cx="826439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F16C5A-CEF1-044D-A613-5F4251575B45}"/>
              </a:ext>
            </a:extLst>
          </p:cNvPr>
          <p:cNvSpPr txBox="1"/>
          <p:nvPr/>
        </p:nvSpPr>
        <p:spPr>
          <a:xfrm>
            <a:off x="1154875" y="722624"/>
            <a:ext cx="2060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cs typeface="Helvetica" panose="020B0604020202020204" pitchFamily="34" charset="0"/>
              </a:rPr>
              <a:t>시연 영상</a:t>
            </a:r>
            <a:endParaRPr lang="ko-KR" altLang="en-US" sz="2400" b="1" dirty="0"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5DEEB-A5E4-4763-A4B4-CD9576BAE5CC}"/>
              </a:ext>
            </a:extLst>
          </p:cNvPr>
          <p:cNvSpPr txBox="1"/>
          <p:nvPr/>
        </p:nvSpPr>
        <p:spPr>
          <a:xfrm>
            <a:off x="356746" y="142852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3. Patch </a:t>
            </a:r>
            <a:r>
              <a:rPr lang="ko-KR" altLang="en-US" sz="2000" dirty="0">
                <a:solidFill>
                  <a:srgbClr val="FF0000"/>
                </a:solidFill>
              </a:rPr>
              <a:t>서버</a:t>
            </a:r>
          </a:p>
        </p:txBody>
      </p:sp>
      <p:pic>
        <p:nvPicPr>
          <p:cNvPr id="4" name="PatchServe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43" end="4786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3512" y="1307164"/>
            <a:ext cx="9217024" cy="49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9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434077-99F0-4372-BBFE-04AF71ADAAAD}"/>
              </a:ext>
            </a:extLst>
          </p:cNvPr>
          <p:cNvSpPr/>
          <p:nvPr/>
        </p:nvSpPr>
        <p:spPr>
          <a:xfrm>
            <a:off x="356746" y="6500835"/>
            <a:ext cx="11478508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18C866-108C-4DF0-8A2B-2BDB35728F70}"/>
              </a:ext>
            </a:extLst>
          </p:cNvPr>
          <p:cNvSpPr/>
          <p:nvPr/>
        </p:nvSpPr>
        <p:spPr>
          <a:xfrm>
            <a:off x="3570864" y="342907"/>
            <a:ext cx="826439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5DEEB-A5E4-4763-A4B4-CD9576BAE5CC}"/>
              </a:ext>
            </a:extLst>
          </p:cNvPr>
          <p:cNvSpPr txBox="1"/>
          <p:nvPr/>
        </p:nvSpPr>
        <p:spPr>
          <a:xfrm>
            <a:off x="356746" y="142852"/>
            <a:ext cx="949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</a:rPr>
              <a:t>4. </a:t>
            </a:r>
            <a:r>
              <a:rPr lang="ko-KR" altLang="en-US" sz="2000" dirty="0" smtClean="0">
                <a:solidFill>
                  <a:srgbClr val="FF0000"/>
                </a:solidFill>
              </a:rPr>
              <a:t>후기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99028-6FE3-4568-A882-9837BD6E2F87}"/>
              </a:ext>
            </a:extLst>
          </p:cNvPr>
          <p:cNvSpPr txBox="1"/>
          <p:nvPr/>
        </p:nvSpPr>
        <p:spPr>
          <a:xfrm>
            <a:off x="839416" y="1242626"/>
            <a:ext cx="3456384" cy="175432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</a:t>
            </a:r>
            <a:r>
              <a:rPr lang="en-US" altLang="ko-KR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PM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있었다면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팀마다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 멘토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있었다면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빨리 해 볼걸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여기서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밤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새고 싶었는데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599028-6FE3-4568-A882-9837BD6E2F87}"/>
              </a:ext>
            </a:extLst>
          </p:cNvPr>
          <p:cNvSpPr txBox="1"/>
          <p:nvPr/>
        </p:nvSpPr>
        <p:spPr>
          <a:xfrm>
            <a:off x="839416" y="4077072"/>
            <a:ext cx="3456384" cy="133882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서비스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개발 및 </a:t>
            </a:r>
            <a:r>
              <a:rPr lang="ko-KR" altLang="en-US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체험</a:t>
            </a:r>
            <a:endParaRPr lang="en-US" altLang="ko-KR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직군과의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맛있는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밥 </a:t>
            </a:r>
            <a:r>
              <a:rPr lang="ko-KR" altLang="en-US" dirty="0">
                <a:solidFill>
                  <a:srgbClr val="FF0000"/>
                </a:solidFill>
              </a:rPr>
              <a:t>♥ </a:t>
            </a:r>
            <a:r>
              <a:rPr lang="ko-KR" altLang="en-US" dirty="0">
                <a:solidFill>
                  <a:srgbClr val="FFC000"/>
                </a:solidFill>
              </a:rPr>
              <a:t>맛있는</a:t>
            </a:r>
            <a:r>
              <a:rPr lang="ko-KR" altLang="en-US" dirty="0">
                <a:solidFill>
                  <a:schemeClr val="bg1"/>
                </a:solidFill>
              </a:rPr>
              <a:t> 간식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♥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888" y="1098010"/>
            <a:ext cx="6233565" cy="467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9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이지민\Downloads\활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44272" y="319469"/>
            <a:ext cx="3287376" cy="6538531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8243D9-02AB-4244-A31C-799A618B0E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344" y="220037"/>
            <a:ext cx="3600400" cy="663796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B4CB742-3F77-4176-A34E-858A114653F5}"/>
              </a:ext>
            </a:extLst>
          </p:cNvPr>
          <p:cNvSpPr txBox="1">
            <a:spLocks/>
          </p:cNvSpPr>
          <p:nvPr/>
        </p:nvSpPr>
        <p:spPr>
          <a:xfrm>
            <a:off x="2209800" y="2472262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3600" dirty="0">
                <a:latin typeface="+mj-lt"/>
                <a:ea typeface="+mj-ea"/>
                <a:cs typeface="+mj-cs"/>
              </a:rPr>
              <a:t>감사합니다  </a:t>
            </a:r>
            <a:r>
              <a:rPr lang="en-US" altLang="ko-KR" sz="3600" dirty="0">
                <a:latin typeface="+mj-lt"/>
                <a:ea typeface="+mj-ea"/>
                <a:cs typeface="+mj-cs"/>
              </a:rPr>
              <a:t>.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이어지는 두근두근 피드백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하트[H] 9">
            <a:extLst>
              <a:ext uri="{FF2B5EF4-FFF2-40B4-BE49-F238E27FC236}">
                <a16:creationId xmlns:a16="http://schemas.microsoft.com/office/drawing/2014/main" id="{8F06A8C7-49A2-4B44-A337-1ABD91722B88}"/>
              </a:ext>
            </a:extLst>
          </p:cNvPr>
          <p:cNvSpPr/>
          <p:nvPr/>
        </p:nvSpPr>
        <p:spPr>
          <a:xfrm>
            <a:off x="7032104" y="2778647"/>
            <a:ext cx="436559" cy="428627"/>
          </a:xfrm>
          <a:prstGeom prst="heart">
            <a:avLst/>
          </a:prstGeom>
          <a:solidFill>
            <a:srgbClr val="EB5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238216" y="1428736"/>
            <a:ext cx="2786082" cy="278608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/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1809720" y="2428868"/>
            <a:ext cx="1928826" cy="428628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780515" y="1428736"/>
            <a:ext cx="2786082" cy="278608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/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5566333" y="2500306"/>
            <a:ext cx="1928826" cy="428628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패치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277822" y="1428736"/>
            <a:ext cx="2786082" cy="278608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/>
          </a:p>
        </p:txBody>
      </p:sp>
      <p:sp>
        <p:nvSpPr>
          <p:cNvPr id="17" name="부제목 2"/>
          <p:cNvSpPr txBox="1">
            <a:spLocks/>
          </p:cNvSpPr>
          <p:nvPr/>
        </p:nvSpPr>
        <p:spPr>
          <a:xfrm>
            <a:off x="8920764" y="2500306"/>
            <a:ext cx="2286016" cy="785818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altLang="ko-KR" sz="4400" dirty="0" smtClean="0">
                <a:solidFill>
                  <a:srgbClr val="FF0000"/>
                </a:solidFill>
              </a:rPr>
              <a:t>CMS</a:t>
            </a:r>
            <a:endParaRPr lang="ko-KR" altLang="en-US" sz="4400" dirty="0" smtClean="0">
              <a:solidFill>
                <a:srgbClr val="FF0000"/>
              </a:solidFill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2024034" y="2500306"/>
            <a:ext cx="2286016" cy="785818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ko-KR" altLang="en-US" sz="4400" dirty="0" smtClean="0">
                <a:solidFill>
                  <a:srgbClr val="FF0000"/>
                </a:solidFill>
              </a:rPr>
              <a:t>인증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3548" y="4452002"/>
            <a:ext cx="36808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기존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페이스 북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계정과의 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연동을 통해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유저의 게임 시작을 쉽고 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빠르게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!</a:t>
            </a:r>
          </a:p>
          <a:p>
            <a:pPr marL="342900" indent="-342900"/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스토리게임의 특성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수집욕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배려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09077" y="4500570"/>
            <a:ext cx="32960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수정과 업데이트가 진행되어도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최소한의 시간만 소모되도록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!</a:t>
            </a:r>
          </a:p>
          <a:p>
            <a:pPr marL="342900" indent="-342900"/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-&gt; UX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향상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/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-&gt;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유저의 이탈 방지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80895" y="4500570"/>
            <a:ext cx="32015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푸쉬와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우편함 시스템을 통한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유저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잔존율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(retention)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향상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/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시나리오 저장을 통한 유저의 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/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재플레이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유도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0960" y="735087"/>
            <a:ext cx="5508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기획 의도 </a:t>
            </a:r>
            <a:r>
              <a:rPr lang="en-US" altLang="ko-KR" sz="2400" dirty="0" smtClean="0"/>
              <a:t>2 : </a:t>
            </a:r>
            <a:r>
              <a:rPr lang="ko-KR" altLang="en-US" sz="2400" dirty="0" smtClean="0"/>
              <a:t>유저의 플레이 편의성 극대화</a:t>
            </a:r>
            <a:endParaRPr lang="ko-KR" alt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56746" y="142852"/>
            <a:ext cx="949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0. </a:t>
            </a:r>
            <a:r>
              <a:rPr lang="ko-KR" altLang="en-US" sz="2000" dirty="0" smtClean="0">
                <a:solidFill>
                  <a:srgbClr val="FF0000"/>
                </a:solidFill>
              </a:rPr>
              <a:t>기획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70864" y="342907"/>
            <a:ext cx="826439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직사각형 18"/>
          <p:cNvSpPr/>
          <p:nvPr/>
        </p:nvSpPr>
        <p:spPr>
          <a:xfrm>
            <a:off x="356746" y="6500835"/>
            <a:ext cx="11478508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88566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56746" y="142852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1. CMS </a:t>
            </a:r>
            <a:r>
              <a:rPr lang="ko-KR" altLang="en-US" sz="2000" dirty="0">
                <a:solidFill>
                  <a:srgbClr val="FF0000"/>
                </a:solidFill>
              </a:rPr>
              <a:t>서버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56746" y="6500835"/>
            <a:ext cx="11478508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직사각형 10"/>
          <p:cNvSpPr/>
          <p:nvPr/>
        </p:nvSpPr>
        <p:spPr>
          <a:xfrm>
            <a:off x="3570864" y="342907"/>
            <a:ext cx="826439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9219" y="1209616"/>
            <a:ext cx="7056784" cy="508745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54875" y="722624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 Bold" panose="020B0600000101010101" pitchFamily="50" charset="-127"/>
                <a:cs typeface="Helvetica" panose="020B0604020202020204" pitchFamily="34" charset="0"/>
              </a:rPr>
              <a:t>CMS Server</a:t>
            </a:r>
            <a:r>
              <a:rPr lang="ko-KR" altLang="en-US" sz="2400" b="1" dirty="0">
                <a:latin typeface="나눔스퀘어 Bold" panose="020B0600000101010101" pitchFamily="50" charset="-127"/>
                <a:cs typeface="Helvetica" panose="020B0604020202020204" pitchFamily="34" charset="0"/>
              </a:rPr>
              <a:t> 초기 구현 목표</a:t>
            </a:r>
          </a:p>
        </p:txBody>
      </p:sp>
    </p:spTree>
    <p:extLst>
      <p:ext uri="{BB962C8B-B14F-4D97-AF65-F5344CB8AC3E}">
        <p14:creationId xmlns:p14="http://schemas.microsoft.com/office/powerpoint/2010/main" val="340522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75E26C-1C37-DC46-B14A-7A35FF9BC6D3}"/>
              </a:ext>
            </a:extLst>
          </p:cNvPr>
          <p:cNvSpPr txBox="1"/>
          <p:nvPr/>
        </p:nvSpPr>
        <p:spPr>
          <a:xfrm>
            <a:off x="356746" y="142852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1. CMS </a:t>
            </a:r>
            <a:r>
              <a:rPr lang="ko-KR" altLang="en-US" sz="2000" dirty="0">
                <a:solidFill>
                  <a:srgbClr val="FF0000"/>
                </a:solidFill>
              </a:rPr>
              <a:t>서버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DA58B4-D044-124C-95FA-D094CEDD0201}"/>
              </a:ext>
            </a:extLst>
          </p:cNvPr>
          <p:cNvSpPr/>
          <p:nvPr/>
        </p:nvSpPr>
        <p:spPr>
          <a:xfrm>
            <a:off x="356746" y="6500835"/>
            <a:ext cx="11478508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3E7064-0BDF-2B44-845A-1F9CD7F6609C}"/>
              </a:ext>
            </a:extLst>
          </p:cNvPr>
          <p:cNvSpPr/>
          <p:nvPr/>
        </p:nvSpPr>
        <p:spPr>
          <a:xfrm>
            <a:off x="3570864" y="342907"/>
            <a:ext cx="826439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F16C5A-CEF1-044D-A613-5F4251575B45}"/>
              </a:ext>
            </a:extLst>
          </p:cNvPr>
          <p:cNvSpPr txBox="1"/>
          <p:nvPr/>
        </p:nvSpPr>
        <p:spPr>
          <a:xfrm>
            <a:off x="1154874" y="722624"/>
            <a:ext cx="494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 Bold" panose="020B0600000101010101" pitchFamily="50" charset="-127"/>
                <a:cs typeface="Helvetica" panose="020B0604020202020204" pitchFamily="34" charset="0"/>
              </a:rPr>
              <a:t>CMS Server</a:t>
            </a:r>
            <a:r>
              <a:rPr lang="ko-KR" altLang="en-US" sz="2400" b="1" dirty="0">
                <a:latin typeface="나눔스퀘어 Bold" panose="020B0600000101010101" pitchFamily="50" charset="-127"/>
                <a:cs typeface="Helvetica" panose="020B0604020202020204" pitchFamily="34" charset="0"/>
              </a:rPr>
              <a:t> 구현 준비</a:t>
            </a:r>
            <a:r>
              <a:rPr lang="en-US" altLang="ko-KR" sz="2400" b="1" dirty="0">
                <a:latin typeface="나눔스퀘어 Bold" panose="020B0600000101010101" pitchFamily="50" charset="-127"/>
                <a:cs typeface="Helvetica" panose="020B0604020202020204" pitchFamily="34" charset="0"/>
              </a:rPr>
              <a:t> (1~2</a:t>
            </a:r>
            <a:r>
              <a:rPr lang="ko-KR" altLang="en-US" sz="2400" b="1" dirty="0">
                <a:latin typeface="나눔스퀘어 Bold" panose="020B0600000101010101" pitchFamily="50" charset="-127"/>
                <a:cs typeface="Helvetica" panose="020B0604020202020204" pitchFamily="34" charset="0"/>
              </a:rPr>
              <a:t>주</a:t>
            </a:r>
            <a:r>
              <a:rPr lang="en-US" altLang="ko-KR" sz="2400" b="1" dirty="0">
                <a:latin typeface="나눔스퀘어 Bold" panose="020B0600000101010101" pitchFamily="50" charset="-127"/>
                <a:cs typeface="Helvetica" panose="020B0604020202020204" pitchFamily="34" charset="0"/>
              </a:rPr>
              <a:t>)</a:t>
            </a:r>
            <a:endParaRPr lang="ko-KR" altLang="en-US" sz="2400" b="1" dirty="0">
              <a:latin typeface="나눔스퀘어 Bold" panose="020B0600000101010101" pitchFamily="50" charset="-127"/>
              <a:cs typeface="Helvetica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49793E-DC69-D948-93E0-E23E506FEE20}"/>
              </a:ext>
            </a:extLst>
          </p:cNvPr>
          <p:cNvSpPr txBox="1"/>
          <p:nvPr/>
        </p:nvSpPr>
        <p:spPr>
          <a:xfrm>
            <a:off x="1572209" y="4740564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기획 파악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68785BF-E08B-5C4D-9FBA-6152FE5D38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444"/>
          <a:stretch/>
        </p:blipFill>
        <p:spPr>
          <a:xfrm>
            <a:off x="194204" y="1688799"/>
            <a:ext cx="4104456" cy="27319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7915A2-0633-4E47-9BF9-E88C53B62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386" y="1688799"/>
            <a:ext cx="2893758" cy="28597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03E78D-F8FC-2A42-BBC1-C55F0E56F15E}"/>
              </a:ext>
            </a:extLst>
          </p:cNvPr>
          <p:cNvSpPr txBox="1"/>
          <p:nvPr/>
        </p:nvSpPr>
        <p:spPr>
          <a:xfrm>
            <a:off x="4998531" y="4740564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CMS</a:t>
            </a:r>
            <a:r>
              <a:rPr kumimoji="1" lang="ko-KR" altLang="en-US" dirty="0"/>
              <a:t> 기능 정리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41EE0B-29EB-9C4A-988E-27B32D0EF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168" y="1543704"/>
            <a:ext cx="3935269" cy="31499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79D467-024A-E745-9C48-566B9EB81A79}"/>
              </a:ext>
            </a:extLst>
          </p:cNvPr>
          <p:cNvSpPr txBox="1"/>
          <p:nvPr/>
        </p:nvSpPr>
        <p:spPr>
          <a:xfrm>
            <a:off x="8959287" y="4729699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/>
              <a:t>DB </a:t>
            </a:r>
            <a:r>
              <a:rPr kumimoji="1" lang="ko-KR" altLang="en-US" dirty="0"/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267771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75E26C-1C37-DC46-B14A-7A35FF9BC6D3}"/>
              </a:ext>
            </a:extLst>
          </p:cNvPr>
          <p:cNvSpPr txBox="1"/>
          <p:nvPr/>
        </p:nvSpPr>
        <p:spPr>
          <a:xfrm>
            <a:off x="356746" y="142852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1. CMS </a:t>
            </a:r>
            <a:r>
              <a:rPr lang="ko-KR" altLang="en-US" sz="2000" dirty="0">
                <a:solidFill>
                  <a:srgbClr val="FF0000"/>
                </a:solidFill>
              </a:rPr>
              <a:t>서버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DA58B4-D044-124C-95FA-D094CEDD0201}"/>
              </a:ext>
            </a:extLst>
          </p:cNvPr>
          <p:cNvSpPr/>
          <p:nvPr/>
        </p:nvSpPr>
        <p:spPr>
          <a:xfrm>
            <a:off x="356746" y="6500835"/>
            <a:ext cx="11478508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3E7064-0BDF-2B44-845A-1F9CD7F6609C}"/>
              </a:ext>
            </a:extLst>
          </p:cNvPr>
          <p:cNvSpPr/>
          <p:nvPr/>
        </p:nvSpPr>
        <p:spPr>
          <a:xfrm>
            <a:off x="3570864" y="342907"/>
            <a:ext cx="826439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FBDD2-A8BC-6F41-A6AB-3208297A2121}"/>
              </a:ext>
            </a:extLst>
          </p:cNvPr>
          <p:cNvSpPr txBox="1"/>
          <p:nvPr/>
        </p:nvSpPr>
        <p:spPr>
          <a:xfrm>
            <a:off x="1154874" y="722624"/>
            <a:ext cx="53731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 Bold" panose="020B0600000101010101" pitchFamily="50" charset="-127"/>
                <a:cs typeface="Helvetica" panose="020B0604020202020204" pitchFamily="34" charset="0"/>
              </a:rPr>
              <a:t>CMS Server</a:t>
            </a:r>
            <a:r>
              <a:rPr lang="ko-KR" altLang="en-US" sz="2400" b="1" dirty="0">
                <a:latin typeface="나눔스퀘어 Bold" panose="020B0600000101010101" pitchFamily="50" charset="-127"/>
                <a:cs typeface="Helvetica" panose="020B0604020202020204" pitchFamily="34" charset="0"/>
              </a:rPr>
              <a:t> 구현 준비</a:t>
            </a:r>
            <a:r>
              <a:rPr lang="en-US" altLang="ko-KR" sz="2400" b="1" dirty="0">
                <a:latin typeface="나눔스퀘어 Bold" panose="020B0600000101010101" pitchFamily="50" charset="-127"/>
                <a:cs typeface="Helvetica" panose="020B0604020202020204" pitchFamily="34" charset="0"/>
              </a:rPr>
              <a:t> (1~2</a:t>
            </a:r>
            <a:r>
              <a:rPr lang="ko-KR" altLang="en-US" sz="2400" b="1" dirty="0">
                <a:latin typeface="나눔스퀘어 Bold" panose="020B0600000101010101" pitchFamily="50" charset="-127"/>
                <a:cs typeface="Helvetica" panose="020B0604020202020204" pitchFamily="34" charset="0"/>
              </a:rPr>
              <a:t>주</a:t>
            </a:r>
            <a:r>
              <a:rPr lang="en-US" altLang="ko-KR" sz="2400" b="1" dirty="0">
                <a:latin typeface="나눔스퀘어 Bold" panose="020B0600000101010101" pitchFamily="50" charset="-127"/>
                <a:cs typeface="Helvetica" panose="020B0604020202020204" pitchFamily="34" charset="0"/>
              </a:rPr>
              <a:t>)</a:t>
            </a:r>
            <a:r>
              <a:rPr lang="ko-KR" altLang="en-US" sz="2400" b="1" dirty="0">
                <a:latin typeface="나눔스퀘어 Bold" panose="020B0600000101010101" pitchFamily="50" charset="-127"/>
                <a:cs typeface="Helvetica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나눔스퀘어 Bold" panose="020B0600000101010101" pitchFamily="50" charset="-127"/>
                <a:cs typeface="Helvetica" panose="020B0604020202020204" pitchFamily="34" charset="0"/>
              </a:rPr>
              <a:t>+</a:t>
            </a:r>
            <a:r>
              <a:rPr lang="ko-KR" altLang="en-US" sz="2400" b="1" dirty="0">
                <a:solidFill>
                  <a:srgbClr val="FF0000"/>
                </a:solidFill>
                <a:latin typeface="나눔스퀘어 Bold" panose="020B0600000101010101" pitchFamily="50" charset="-127"/>
                <a:cs typeface="Helvetica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나눔스퀘어 Bold" panose="020B0600000101010101" pitchFamily="50" charset="-127"/>
                <a:cs typeface="Helvetica" panose="020B0604020202020204" pitchFamily="34" charset="0"/>
              </a:rPr>
              <a:t>3</a:t>
            </a:r>
            <a:r>
              <a:rPr lang="ko-KR" altLang="en-US" sz="2400" b="1" dirty="0">
                <a:solidFill>
                  <a:srgbClr val="FF0000"/>
                </a:solidFill>
                <a:latin typeface="나눔스퀘어 Bold" panose="020B0600000101010101" pitchFamily="50" charset="-127"/>
                <a:cs typeface="Helvetica" panose="020B0604020202020204" pitchFamily="34" charset="0"/>
              </a:rPr>
              <a:t>주</a:t>
            </a:r>
            <a:endParaRPr lang="en-US" altLang="ko-KR" sz="2400" b="1" dirty="0">
              <a:solidFill>
                <a:srgbClr val="FF0000"/>
              </a:solidFill>
              <a:latin typeface="나눔스퀘어 Bold" panose="020B0600000101010101" pitchFamily="50" charset="-127"/>
              <a:cs typeface="Helvetica" panose="020B0604020202020204" pitchFamily="34" charset="0"/>
            </a:endParaRPr>
          </a:p>
          <a:p>
            <a:endParaRPr lang="en-US" altLang="ko-KR" sz="2400" b="1" dirty="0">
              <a:solidFill>
                <a:srgbClr val="FF0000"/>
              </a:solidFill>
              <a:latin typeface="나눔스퀘어 Bold" panose="020B0600000101010101" pitchFamily="50" charset="-127"/>
              <a:cs typeface="Helvetica" panose="020B0604020202020204" pitchFamily="34" charset="0"/>
            </a:endParaRPr>
          </a:p>
          <a:p>
            <a:r>
              <a:rPr lang="en-US" altLang="ko-KR" sz="2400" b="1" dirty="0">
                <a:latin typeface="나눔스퀘어 Bold" panose="020B0600000101010101" pitchFamily="50" charset="-127"/>
                <a:cs typeface="Helvetica" panose="020B0604020202020204" pitchFamily="34" charset="0"/>
              </a:rPr>
              <a:t>DB </a:t>
            </a:r>
            <a:r>
              <a:rPr lang="ko-KR" altLang="en-US" sz="2400" b="1" dirty="0">
                <a:latin typeface="나눔스퀘어 Bold" panose="020B0600000101010101" pitchFamily="50" charset="-127"/>
                <a:cs typeface="Helvetica" panose="020B0604020202020204" pitchFamily="34" charset="0"/>
              </a:rPr>
              <a:t>재설계 </a:t>
            </a:r>
            <a:endParaRPr lang="en-US" altLang="ko-KR" sz="2400" b="1" dirty="0">
              <a:latin typeface="나눔스퀘어 Bold" panose="020B0600000101010101" pitchFamily="50" charset="-127"/>
              <a:cs typeface="Helvetica" panose="020B0604020202020204" pitchFamily="34" charset="0"/>
            </a:endParaRPr>
          </a:p>
          <a:p>
            <a:r>
              <a:rPr lang="en-US" altLang="ko-KR" sz="2400" b="1" dirty="0">
                <a:latin typeface="나눔스퀘어 Bold" panose="020B0600000101010101" pitchFamily="50" charset="-127"/>
                <a:cs typeface="Helvetica" panose="020B0604020202020204" pitchFamily="34" charset="0"/>
              </a:rPr>
              <a:t>+</a:t>
            </a:r>
            <a:r>
              <a:rPr lang="ko-KR" altLang="en-US" sz="2400" b="1" dirty="0">
                <a:latin typeface="나눔스퀘어 Bold" panose="020B0600000101010101" pitchFamily="50" charset="-127"/>
                <a:cs typeface="Helvetica" panose="020B0604020202020204" pitchFamily="34" charset="0"/>
              </a:rPr>
              <a:t> </a:t>
            </a:r>
            <a:r>
              <a:rPr lang="ko-KR" altLang="en-US" sz="2400" b="1" dirty="0" err="1">
                <a:latin typeface="나눔스퀘어 Bold" panose="020B0600000101010101" pitchFamily="50" charset="-127"/>
                <a:cs typeface="Helvetica" panose="020B0604020202020204" pitchFamily="34" charset="0"/>
              </a:rPr>
              <a:t>재구현</a:t>
            </a:r>
            <a:endParaRPr lang="en-US" altLang="ko-KR" sz="2400" b="1" dirty="0">
              <a:latin typeface="나눔스퀘어 Bold" panose="020B0600000101010101" pitchFamily="50" charset="-127"/>
              <a:cs typeface="Helvetica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08951E-56D9-4E41-9C02-C00719B45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1481934"/>
            <a:ext cx="5832648" cy="466862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4E9E899-C175-384E-BE4B-D96DCC3E82C3}"/>
              </a:ext>
            </a:extLst>
          </p:cNvPr>
          <p:cNvCxnSpPr/>
          <p:nvPr/>
        </p:nvCxnSpPr>
        <p:spPr>
          <a:xfrm flipH="1">
            <a:off x="8472264" y="1481934"/>
            <a:ext cx="1296144" cy="11549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16A2A4-A740-C947-B42D-38A5344B3C31}"/>
              </a:ext>
            </a:extLst>
          </p:cNvPr>
          <p:cNvSpPr txBox="1"/>
          <p:nvPr/>
        </p:nvSpPr>
        <p:spPr>
          <a:xfrm>
            <a:off x="9724658" y="953456"/>
            <a:ext cx="22060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/>
              <a:t>게임 진행 정보는</a:t>
            </a:r>
            <a:endParaRPr kumimoji="1" lang="en-US" altLang="ko-KR" sz="1600" b="1" dirty="0"/>
          </a:p>
          <a:p>
            <a:r>
              <a:rPr kumimoji="1" lang="ko-KR" altLang="en-US" sz="1600" b="1" dirty="0"/>
              <a:t>어디까지 저장해야하지</a:t>
            </a:r>
            <a:r>
              <a:rPr kumimoji="1" lang="en-US" altLang="ko-KR" sz="1600" b="1" dirty="0"/>
              <a:t>?</a:t>
            </a:r>
          </a:p>
          <a:p>
            <a:r>
              <a:rPr kumimoji="1" lang="ko-KR" altLang="en-US" sz="1600" b="1" dirty="0"/>
              <a:t>진행 상황</a:t>
            </a:r>
            <a:r>
              <a:rPr kumimoji="1" lang="en-US" altLang="ko-KR" sz="1600" b="1" dirty="0"/>
              <a:t>?</a:t>
            </a:r>
            <a:r>
              <a:rPr kumimoji="1" lang="ko-KR" altLang="en-US" sz="1600" b="1" dirty="0"/>
              <a:t> 선택지</a:t>
            </a:r>
            <a:r>
              <a:rPr kumimoji="1" lang="en-US" altLang="ko-KR" sz="1600" b="1" dirty="0"/>
              <a:t>?</a:t>
            </a:r>
            <a:r>
              <a:rPr kumimoji="1" lang="ko-KR" altLang="en-US" sz="1600" b="1" dirty="0"/>
              <a:t> </a:t>
            </a:r>
            <a:endParaRPr kumimoji="1" lang="en-US" altLang="ko-KR" sz="1600" b="1" dirty="0"/>
          </a:p>
          <a:p>
            <a:r>
              <a:rPr kumimoji="1" lang="ko-KR" altLang="en-US" sz="1600" b="1" dirty="0"/>
              <a:t>시간까지</a:t>
            </a:r>
            <a:r>
              <a:rPr kumimoji="1" lang="en-US" altLang="ko-KR" sz="1600" b="1" dirty="0"/>
              <a:t>?</a:t>
            </a:r>
            <a:r>
              <a:rPr kumimoji="1" lang="ko-KR" altLang="en-US" sz="1600" b="1" dirty="0"/>
              <a:t> </a:t>
            </a:r>
            <a:endParaRPr kumimoji="1" lang="en-US" altLang="ko-KR" sz="1600" b="1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C26B7F0-5416-E842-B72B-A42CC55A4196}"/>
              </a:ext>
            </a:extLst>
          </p:cNvPr>
          <p:cNvCxnSpPr>
            <a:cxnSpLocks/>
          </p:cNvCxnSpPr>
          <p:nvPr/>
        </p:nvCxnSpPr>
        <p:spPr>
          <a:xfrm flipH="1">
            <a:off x="7703059" y="4099388"/>
            <a:ext cx="21373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BCAE8E-D4CA-A34C-AEAE-2A40AD6816A3}"/>
              </a:ext>
            </a:extLst>
          </p:cNvPr>
          <p:cNvSpPr txBox="1"/>
          <p:nvPr/>
        </p:nvSpPr>
        <p:spPr>
          <a:xfrm>
            <a:off x="9840416" y="3730219"/>
            <a:ext cx="2257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/>
              <a:t>시나리오 정보는</a:t>
            </a:r>
            <a:endParaRPr kumimoji="1" lang="en-US" altLang="ko-KR" sz="1600" b="1" dirty="0"/>
          </a:p>
          <a:p>
            <a:r>
              <a:rPr kumimoji="1" lang="ko-KR" altLang="en-US" sz="1600" b="1" dirty="0"/>
              <a:t>마지막만 저장해도 되나</a:t>
            </a:r>
            <a:r>
              <a:rPr kumimoji="1" lang="en-US" altLang="ko-KR" sz="1600" b="1" dirty="0"/>
              <a:t>?</a:t>
            </a:r>
          </a:p>
          <a:p>
            <a:r>
              <a:rPr kumimoji="1" lang="ko-KR" altLang="en-US" sz="1600" b="1" dirty="0"/>
              <a:t>시간이 필요할까</a:t>
            </a:r>
            <a:r>
              <a:rPr kumimoji="1" lang="en-US" altLang="ko-KR" sz="1600" b="1" dirty="0"/>
              <a:t>?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D6E65C1-F38D-D241-8423-AB4D57CAF15E}"/>
              </a:ext>
            </a:extLst>
          </p:cNvPr>
          <p:cNvCxnSpPr>
            <a:cxnSpLocks/>
          </p:cNvCxnSpPr>
          <p:nvPr/>
        </p:nvCxnSpPr>
        <p:spPr>
          <a:xfrm flipH="1">
            <a:off x="5915980" y="1131654"/>
            <a:ext cx="1175792" cy="630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4CD04CE-BA35-2847-95D6-C465DC880779}"/>
              </a:ext>
            </a:extLst>
          </p:cNvPr>
          <p:cNvSpPr txBox="1"/>
          <p:nvPr/>
        </p:nvSpPr>
        <p:spPr>
          <a:xfrm>
            <a:off x="7070514" y="887117"/>
            <a:ext cx="1834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/>
              <a:t>엔딩 정보는</a:t>
            </a:r>
            <a:endParaRPr kumimoji="1" lang="en-US" altLang="ko-KR" sz="1600" b="1" dirty="0"/>
          </a:p>
          <a:p>
            <a:r>
              <a:rPr kumimoji="1" lang="ko-KR" altLang="en-US" sz="1600" b="1" dirty="0"/>
              <a:t>어디까지 저장해야</a:t>
            </a:r>
            <a:r>
              <a:rPr kumimoji="1" lang="en-US" altLang="ko-KR" sz="1600" b="1" dirty="0"/>
              <a:t>?</a:t>
            </a:r>
            <a:endParaRPr kumimoji="1" lang="ko-KR" altLang="en-US" sz="1600" b="1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A3CAAD6-6CA2-3D4F-AB9B-9D3E77EB7C10}"/>
              </a:ext>
            </a:extLst>
          </p:cNvPr>
          <p:cNvCxnSpPr>
            <a:cxnSpLocks/>
          </p:cNvCxnSpPr>
          <p:nvPr/>
        </p:nvCxnSpPr>
        <p:spPr>
          <a:xfrm flipV="1">
            <a:off x="3935760" y="5589240"/>
            <a:ext cx="1728192" cy="3600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F39FA01-AF8A-1247-BE03-9D0255222E49}"/>
              </a:ext>
            </a:extLst>
          </p:cNvPr>
          <p:cNvSpPr txBox="1"/>
          <p:nvPr/>
        </p:nvSpPr>
        <p:spPr>
          <a:xfrm>
            <a:off x="2011366" y="5670678"/>
            <a:ext cx="1988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/>
              <a:t>우편함의 수령 여부를</a:t>
            </a:r>
            <a:endParaRPr kumimoji="1" lang="en-US" altLang="ko-KR" sz="1600" b="1" dirty="0"/>
          </a:p>
          <a:p>
            <a:r>
              <a:rPr kumimoji="1" lang="ko-KR" altLang="en-US" sz="1600" b="1" dirty="0"/>
              <a:t>어떻게 알 수 있을까</a:t>
            </a:r>
            <a:r>
              <a:rPr kumimoji="1" lang="en-US" altLang="ko-KR" sz="1600" b="1" dirty="0"/>
              <a:t>?</a:t>
            </a:r>
            <a:r>
              <a:rPr kumimoji="1" lang="ko-KR" altLang="en-US" sz="1600" b="1" dirty="0"/>
              <a:t> </a:t>
            </a:r>
            <a:endParaRPr kumimoji="1" lang="en-US" altLang="ko-KR" sz="1600" b="1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EE4D408-AEAA-FD45-9E6E-FE03353A4559}"/>
              </a:ext>
            </a:extLst>
          </p:cNvPr>
          <p:cNvCxnSpPr>
            <a:cxnSpLocks/>
          </p:cNvCxnSpPr>
          <p:nvPr/>
        </p:nvCxnSpPr>
        <p:spPr>
          <a:xfrm>
            <a:off x="2711624" y="4005064"/>
            <a:ext cx="2736304" cy="2993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C6A092B-0323-E641-A920-5B15D403153B}"/>
              </a:ext>
            </a:extLst>
          </p:cNvPr>
          <p:cNvSpPr txBox="1"/>
          <p:nvPr/>
        </p:nvSpPr>
        <p:spPr>
          <a:xfrm>
            <a:off x="819229" y="3560942"/>
            <a:ext cx="1906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/>
              <a:t>리셋 정보에 따라</a:t>
            </a:r>
            <a:endParaRPr kumimoji="1" lang="en-US" altLang="ko-KR" sz="1600" b="1" dirty="0"/>
          </a:p>
          <a:p>
            <a:r>
              <a:rPr kumimoji="1" lang="en-US" altLang="ko-KR" sz="1600" b="1" dirty="0" err="1"/>
              <a:t>usenum</a:t>
            </a:r>
            <a:r>
              <a:rPr kumimoji="1" lang="ko-KR" altLang="en-US" sz="1600" b="1" dirty="0"/>
              <a:t>과 </a:t>
            </a:r>
            <a:r>
              <a:rPr kumimoji="1" lang="en-US" altLang="ko-KR" sz="1600" b="1" dirty="0" err="1"/>
              <a:t>uid</a:t>
            </a:r>
            <a:r>
              <a:rPr kumimoji="1" lang="ko-KR" altLang="en-US" sz="1600" b="1" dirty="0" err="1"/>
              <a:t>를</a:t>
            </a:r>
            <a:r>
              <a:rPr kumimoji="1" lang="en-US" altLang="ko-KR" sz="1600" b="1" dirty="0"/>
              <a:t>..?</a:t>
            </a:r>
          </a:p>
        </p:txBody>
      </p:sp>
    </p:spTree>
    <p:extLst>
      <p:ext uri="{BB962C8B-B14F-4D97-AF65-F5344CB8AC3E}">
        <p14:creationId xmlns:p14="http://schemas.microsoft.com/office/powerpoint/2010/main" val="425383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75E26C-1C37-DC46-B14A-7A35FF9BC6D3}"/>
              </a:ext>
            </a:extLst>
          </p:cNvPr>
          <p:cNvSpPr txBox="1"/>
          <p:nvPr/>
        </p:nvSpPr>
        <p:spPr>
          <a:xfrm>
            <a:off x="356746" y="142852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1. CMS </a:t>
            </a:r>
            <a:r>
              <a:rPr lang="ko-KR" altLang="en-US" sz="2000" dirty="0">
                <a:solidFill>
                  <a:srgbClr val="FF0000"/>
                </a:solidFill>
              </a:rPr>
              <a:t>서버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DA58B4-D044-124C-95FA-D094CEDD0201}"/>
              </a:ext>
            </a:extLst>
          </p:cNvPr>
          <p:cNvSpPr/>
          <p:nvPr/>
        </p:nvSpPr>
        <p:spPr>
          <a:xfrm>
            <a:off x="356746" y="6500835"/>
            <a:ext cx="11478508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3E7064-0BDF-2B44-845A-1F9CD7F6609C}"/>
              </a:ext>
            </a:extLst>
          </p:cNvPr>
          <p:cNvSpPr/>
          <p:nvPr/>
        </p:nvSpPr>
        <p:spPr>
          <a:xfrm>
            <a:off x="3570864" y="342907"/>
            <a:ext cx="826439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F16C5A-CEF1-044D-A613-5F4251575B45}"/>
              </a:ext>
            </a:extLst>
          </p:cNvPr>
          <p:cNvSpPr txBox="1"/>
          <p:nvPr/>
        </p:nvSpPr>
        <p:spPr>
          <a:xfrm>
            <a:off x="1154874" y="722624"/>
            <a:ext cx="494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 Bold" panose="020B0600000101010101" pitchFamily="50" charset="-127"/>
                <a:cs typeface="Helvetica" panose="020B0604020202020204" pitchFamily="34" charset="0"/>
              </a:rPr>
              <a:t>CMS Server </a:t>
            </a:r>
            <a:r>
              <a:rPr lang="ko-KR" altLang="en-US" sz="2400" b="1" dirty="0">
                <a:latin typeface="나눔스퀘어 Bold" panose="020B0600000101010101" pitchFamily="50" charset="-127"/>
                <a:cs typeface="Helvetica" panose="020B0604020202020204" pitchFamily="34" charset="0"/>
              </a:rPr>
              <a:t>중간 결과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8BEFD-CDFA-4C45-A5F7-E5190C1C7D6E}"/>
              </a:ext>
            </a:extLst>
          </p:cNvPr>
          <p:cNvSpPr txBox="1"/>
          <p:nvPr/>
        </p:nvSpPr>
        <p:spPr>
          <a:xfrm>
            <a:off x="1271464" y="1491360"/>
            <a:ext cx="9937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서비스는 구현하였으나 결과적으로는 보여줄 수 있는 클라이언트가 없다</a:t>
            </a:r>
            <a:r>
              <a:rPr kumimoji="1" lang="en-US" altLang="ko-KR" dirty="0"/>
              <a:t>!</a:t>
            </a:r>
          </a:p>
          <a:p>
            <a:r>
              <a:rPr kumimoji="1" lang="ko-KR" altLang="en-US" dirty="0"/>
              <a:t>클라이언트가 없는 </a:t>
            </a:r>
            <a:r>
              <a:rPr kumimoji="1" lang="en-US" altLang="ko-KR" dirty="0"/>
              <a:t>CMS</a:t>
            </a:r>
            <a:r>
              <a:rPr kumimoji="1" lang="ko-KR" altLang="en-US" dirty="0"/>
              <a:t>는 무용지물이 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4E5D1F-9267-0242-9CB3-F556D2A3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20" y="2069387"/>
            <a:ext cx="4158357" cy="40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3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75E26C-1C37-DC46-B14A-7A35FF9BC6D3}"/>
              </a:ext>
            </a:extLst>
          </p:cNvPr>
          <p:cNvSpPr txBox="1"/>
          <p:nvPr/>
        </p:nvSpPr>
        <p:spPr>
          <a:xfrm>
            <a:off x="356746" y="142852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1. CMS </a:t>
            </a:r>
            <a:r>
              <a:rPr lang="ko-KR" altLang="en-US" sz="2000" dirty="0">
                <a:solidFill>
                  <a:srgbClr val="FF0000"/>
                </a:solidFill>
              </a:rPr>
              <a:t>서버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DA58B4-D044-124C-95FA-D094CEDD0201}"/>
              </a:ext>
            </a:extLst>
          </p:cNvPr>
          <p:cNvSpPr/>
          <p:nvPr/>
        </p:nvSpPr>
        <p:spPr>
          <a:xfrm>
            <a:off x="356746" y="6500835"/>
            <a:ext cx="11478508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3E7064-0BDF-2B44-845A-1F9CD7F6609C}"/>
              </a:ext>
            </a:extLst>
          </p:cNvPr>
          <p:cNvSpPr/>
          <p:nvPr/>
        </p:nvSpPr>
        <p:spPr>
          <a:xfrm>
            <a:off x="3570864" y="342907"/>
            <a:ext cx="826439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F16C5A-CEF1-044D-A613-5F4251575B45}"/>
              </a:ext>
            </a:extLst>
          </p:cNvPr>
          <p:cNvSpPr txBox="1"/>
          <p:nvPr/>
        </p:nvSpPr>
        <p:spPr>
          <a:xfrm>
            <a:off x="1154874" y="722624"/>
            <a:ext cx="494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 Bold" panose="020B0600000101010101" pitchFamily="50" charset="-127"/>
                <a:cs typeface="Helvetica" panose="020B0604020202020204" pitchFamily="34" charset="0"/>
              </a:rPr>
              <a:t>CMS Server </a:t>
            </a:r>
            <a:r>
              <a:rPr lang="ko-KR" altLang="en-US" sz="2400" b="1" dirty="0">
                <a:latin typeface="나눔스퀘어 Bold" panose="020B0600000101010101" pitchFamily="50" charset="-127"/>
                <a:cs typeface="Helvetica" panose="020B0604020202020204" pitchFamily="34" charset="0"/>
              </a:rPr>
              <a:t>보수 </a:t>
            </a:r>
            <a:r>
              <a:rPr lang="en-US" altLang="ko-KR" sz="2400" b="1" dirty="0">
                <a:latin typeface="나눔스퀘어 Bold" panose="020B0600000101010101" pitchFamily="50" charset="-127"/>
                <a:cs typeface="Helvetica" panose="020B0604020202020204" pitchFamily="34" charset="0"/>
              </a:rPr>
              <a:t>(4~5</a:t>
            </a:r>
            <a:r>
              <a:rPr lang="ko-KR" altLang="en-US" sz="2400" b="1" dirty="0">
                <a:latin typeface="나눔스퀘어 Bold" panose="020B0600000101010101" pitchFamily="50" charset="-127"/>
                <a:cs typeface="Helvetica" panose="020B0604020202020204" pitchFamily="34" charset="0"/>
              </a:rPr>
              <a:t>주</a:t>
            </a:r>
            <a:r>
              <a:rPr lang="en-US" altLang="ko-KR" sz="2400" b="1" dirty="0">
                <a:latin typeface="나눔스퀘어 Bold" panose="020B0600000101010101" pitchFamily="50" charset="-127"/>
                <a:cs typeface="Helvetica" panose="020B0604020202020204" pitchFamily="34" charset="0"/>
              </a:rPr>
              <a:t>)</a:t>
            </a:r>
            <a:r>
              <a:rPr lang="ko-KR" altLang="en-US" sz="2400" b="1" dirty="0">
                <a:latin typeface="나눔스퀘어 Bold" panose="020B0600000101010101" pitchFamily="50" charset="-127"/>
                <a:cs typeface="Helvetica" panose="020B0604020202020204" pitchFamily="34" charset="0"/>
              </a:rPr>
              <a:t>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948F16-D185-DE4B-8591-387701FFB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205167"/>
            <a:ext cx="7627128" cy="48478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F51468-EA84-A248-B169-CE1631FD8CD0}"/>
              </a:ext>
            </a:extLst>
          </p:cNvPr>
          <p:cNvSpPr txBox="1"/>
          <p:nvPr/>
        </p:nvSpPr>
        <p:spPr>
          <a:xfrm>
            <a:off x="3134892" y="5977168"/>
            <a:ext cx="562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관리자 페이지 생성으로 실제 클라이언트와의 통신 테스트 </a:t>
            </a:r>
          </a:p>
        </p:txBody>
      </p:sp>
    </p:spTree>
    <p:extLst>
      <p:ext uri="{BB962C8B-B14F-4D97-AF65-F5344CB8AC3E}">
        <p14:creationId xmlns:p14="http://schemas.microsoft.com/office/powerpoint/2010/main" val="281992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5">
      <a:majorFont>
        <a:latin typeface="나눔스퀘어 ExtraBold"/>
        <a:ea typeface="나눔스퀘어 ExtraBold"/>
        <a:cs typeface=""/>
      </a:majorFont>
      <a:minorFont>
        <a:latin typeface="나눔스퀘어 Bold"/>
        <a:ea typeface="나눔스퀘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991</Words>
  <Application>Microsoft Office PowerPoint</Application>
  <PresentationFormat>와이드스크린</PresentationFormat>
  <Paragraphs>248</Paragraphs>
  <Slides>35</Slides>
  <Notes>6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Apple SD Gothic Neo</vt:lpstr>
      <vt:lpstr>나눔스퀘어 Bold</vt:lpstr>
      <vt:lpstr>나눔스퀘어 ExtraBold</vt:lpstr>
      <vt:lpstr>맑은 고딕</vt:lpstr>
      <vt:lpstr>Arial</vt:lpstr>
      <vt:lpstr>Helvetica</vt:lpstr>
      <vt:lpstr>Office 테마</vt:lpstr>
      <vt:lpstr>최종발표 : 밋앤그릿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리뷰데이 : 밋앤그릿</dc:title>
  <dc:creator>이지민</dc:creator>
  <cp:lastModifiedBy>zostl</cp:lastModifiedBy>
  <cp:revision>35</cp:revision>
  <dcterms:created xsi:type="dcterms:W3CDTF">2019-01-28T08:11:22Z</dcterms:created>
  <dcterms:modified xsi:type="dcterms:W3CDTF">2019-02-26T12:31:58Z</dcterms:modified>
</cp:coreProperties>
</file>